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49" r:id="rId2"/>
    <p:sldId id="256" r:id="rId3"/>
    <p:sldId id="287" r:id="rId4"/>
    <p:sldId id="325" r:id="rId5"/>
    <p:sldId id="343" r:id="rId6"/>
    <p:sldId id="274" r:id="rId7"/>
    <p:sldId id="324" r:id="rId8"/>
    <p:sldId id="344" r:id="rId9"/>
    <p:sldId id="345" r:id="rId10"/>
    <p:sldId id="331" r:id="rId11"/>
    <p:sldId id="337" r:id="rId12"/>
    <p:sldId id="342" r:id="rId13"/>
    <p:sldId id="328" r:id="rId14"/>
    <p:sldId id="330" r:id="rId15"/>
    <p:sldId id="329" r:id="rId16"/>
    <p:sldId id="333" r:id="rId17"/>
    <p:sldId id="346" r:id="rId18"/>
    <p:sldId id="340" r:id="rId19"/>
    <p:sldId id="311" r:id="rId20"/>
    <p:sldId id="348" r:id="rId21"/>
    <p:sldId id="347" r:id="rId2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33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9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2017-04-06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矩形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矩形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直接连接符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直接连接符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直接连接符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直接连接符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直接连接符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椭圆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椭圆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椭圆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椭圆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椭圆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2017-04-06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2017-04-06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530820CF-B880-4189-942D-D702A7CBA730}" type="datetimeFigureOut">
              <a:rPr lang="zh-CN" altLang="en-US" smtClean="0"/>
              <a:pPr/>
              <a:t>2017-04-06</a:t>
            </a:fld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2017-04-06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直接连接符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直接连接符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直接连接符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直接连接符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直接连接符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矩形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椭圆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椭圆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椭圆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椭圆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椭圆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直接连接符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2017-04-06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2017-04-06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530820CF-B880-4189-942D-D702A7CBA730}" type="datetimeFigureOut">
              <a:rPr lang="zh-CN" altLang="en-US" smtClean="0"/>
              <a:pPr/>
              <a:t>2017-04-06</a:t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2017-04-06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接连接符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8" name="直接连接符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矩形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直接连接符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椭圆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内容占位符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1" name="日期占位符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530820CF-B880-4189-942D-D702A7CBA730}" type="datetimeFigureOut">
              <a:rPr lang="zh-CN" altLang="en-US" smtClean="0"/>
              <a:pPr/>
              <a:t>2017-04-06</a:t>
            </a:fld>
            <a:endParaRPr lang="zh-CN" altLang="en-US"/>
          </a:p>
        </p:txBody>
      </p:sp>
      <p:sp>
        <p:nvSpPr>
          <p:cNvPr id="22" name="灯片编号占位符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3" name="页脚占位符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椭圆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0" name="直接连接符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矩形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直接连接符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直接连接符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直接连接符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530820CF-B880-4189-942D-D702A7CBA730}" type="datetimeFigureOut">
              <a:rPr lang="zh-CN" altLang="en-US" smtClean="0"/>
              <a:pPr/>
              <a:t>2017-04-06</a:t>
            </a:fld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接连接符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2017-04-06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椭圆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audio" Target="file:///H:\&#26032;&#38395;&#38405;&#35835;&#20844;&#24320;&#35838;\&#29677;&#24471;&#29790;&#20048;&#22242;&#12289;&#36731;&#38899;&#20048;%20-%20&#26790;&#24819;&#25104;&#30495;.mp3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QQ图片20140408171943.jpg"/>
          <p:cNvPicPr>
            <a:picLocks noChangeAspect="1"/>
          </p:cNvPicPr>
          <p:nvPr/>
        </p:nvPicPr>
        <p:blipFill>
          <a:blip r:embed="rId3"/>
          <a:srcRect b="275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班得瑞乐团、轻音乐 - 梦想成真.mp3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4"/>
          <a:stretch>
            <a:fillRect/>
          </a:stretch>
        </p:blipFill>
        <p:spPr>
          <a:xfrm>
            <a:off x="8748464" y="6553200"/>
            <a:ext cx="395536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7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251520" y="548680"/>
            <a:ext cx="7467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例卷</a:t>
            </a:r>
            <a:r>
              <a:rPr lang="zh-CN" altLang="en-US" sz="3600" b="1" dirty="0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三</a:t>
            </a:r>
            <a:r>
              <a:rPr kumimoji="0" 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：</a:t>
            </a:r>
            <a:endParaRPr kumimoji="0" lang="zh-CN" sz="36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j-cs"/>
            </a:endParaRPr>
          </a:p>
        </p:txBody>
      </p:sp>
      <p:pic>
        <p:nvPicPr>
          <p:cNvPr id="2051" name="图片 3" descr="照片2014-3 074.jpg"/>
          <p:cNvPicPr>
            <a:picLocks noChangeAspect="1" noChangeArrowheads="1"/>
          </p:cNvPicPr>
          <p:nvPr/>
        </p:nvPicPr>
        <p:blipFill>
          <a:blip r:embed="rId2">
            <a:grayscl/>
            <a:biLevel thresh="50000"/>
            <a:lum bright="20000" contrast="10000"/>
          </a:blip>
          <a:srcRect l="3526" t="46823" b="34167"/>
          <a:stretch>
            <a:fillRect/>
          </a:stretch>
        </p:blipFill>
        <p:spPr bwMode="auto">
          <a:xfrm>
            <a:off x="0" y="1916832"/>
            <a:ext cx="9144000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179512" y="0"/>
            <a:ext cx="864096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华文彩云" pitchFamily="2" charset="-122"/>
                <a:ea typeface="华文彩云" pitchFamily="2" charset="-122"/>
                <a:cs typeface="Times New Roman" pitchFamily="18" charset="0"/>
              </a:rPr>
              <a:t>巩固练习</a:t>
            </a:r>
            <a:endParaRPr kumimoji="0" lang="en-US" altLang="zh-CN" sz="3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华文彩云" pitchFamily="2" charset="-122"/>
              <a:ea typeface="华文彩云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600" b="1" dirty="0" smtClean="0">
                <a:solidFill>
                  <a:srgbClr val="FF0000"/>
                </a:solidFill>
                <a:latin typeface="Calibri" pitchFamily="34" charset="0"/>
                <a:ea typeface="宋体" pitchFamily="2" charset="-122"/>
                <a:cs typeface="Times New Roman" pitchFamily="18" charset="0"/>
              </a:rPr>
              <a:t>3</a:t>
            </a:r>
            <a:r>
              <a:rPr kumimoji="0" lang="en-US" altLang="zh-CN" sz="3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.</a:t>
            </a:r>
            <a:r>
              <a:rPr kumimoji="0" lang="zh-CN" altLang="en-US" sz="3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真实性是新闻最主要的特征，请问这篇通讯是怎样体现新闻的真实性的？</a:t>
            </a:r>
            <a:r>
              <a:rPr kumimoji="0" lang="en-US" altLang="zh-CN" sz="3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(4</a:t>
            </a:r>
            <a:r>
              <a:rPr kumimoji="0" lang="zh-CN" altLang="en-US" sz="3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分</a:t>
            </a:r>
            <a:r>
              <a:rPr kumimoji="0" lang="en-US" altLang="zh-CN" sz="3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)</a:t>
            </a:r>
            <a:endParaRPr kumimoji="0" lang="en-US" altLang="zh-CN" sz="3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772816"/>
            <a:ext cx="874846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600"/>
              </a:spcBef>
              <a:buClr>
                <a:schemeClr val="accent1"/>
              </a:buClr>
              <a:buSzPct val="70000"/>
              <a:defRPr/>
            </a:pPr>
            <a:r>
              <a:rPr lang="zh-CN" altLang="en-US" sz="3200" b="1" dirty="0" smtClean="0">
                <a:solidFill>
                  <a:srgbClr val="0000FF"/>
                </a:solidFill>
              </a:rPr>
              <a:t>参考答案</a:t>
            </a:r>
            <a:r>
              <a:rPr lang="en-US" altLang="zh-CN" sz="3200" b="1" dirty="0" smtClean="0">
                <a:solidFill>
                  <a:srgbClr val="0000FF"/>
                </a:solidFill>
              </a:rPr>
              <a:t>:</a:t>
            </a:r>
          </a:p>
          <a:p>
            <a:pPr marL="274320" lvl="0" indent="-274320">
              <a:spcBef>
                <a:spcPts val="600"/>
              </a:spcBef>
              <a:buClr>
                <a:schemeClr val="accent1"/>
              </a:buClr>
              <a:buSzPct val="70000"/>
              <a:defRPr/>
            </a:pPr>
            <a:r>
              <a:rPr lang="zh-CN" altLang="en-US" sz="3200" b="1" dirty="0" smtClean="0">
                <a:solidFill>
                  <a:srgbClr val="0000FF"/>
                </a:solidFill>
              </a:rPr>
              <a:t>这篇新闻主要从以下几个方面体现出新闻的真实性：</a:t>
            </a:r>
          </a:p>
          <a:p>
            <a:pPr marL="274320" lvl="0" indent="-274320">
              <a:spcBef>
                <a:spcPts val="600"/>
              </a:spcBef>
              <a:buClr>
                <a:schemeClr val="accent1"/>
              </a:buClr>
              <a:buSzPct val="70000"/>
              <a:defRPr/>
            </a:pPr>
            <a:r>
              <a:rPr lang="zh-CN" altLang="en-US" sz="3200" b="1" dirty="0" smtClean="0">
                <a:solidFill>
                  <a:srgbClr val="0000FF"/>
                </a:solidFill>
              </a:rPr>
              <a:t>①生动具体的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细节描写</a:t>
            </a:r>
            <a:r>
              <a:rPr lang="en-US" altLang="zh-CN" sz="3200" b="1" dirty="0" smtClean="0">
                <a:solidFill>
                  <a:srgbClr val="0000FF"/>
                </a:solidFill>
              </a:rPr>
              <a:t>,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如</a:t>
            </a:r>
            <a:r>
              <a:rPr lang="zh-CN" altLang="en-US" sz="3200" b="1" dirty="0" smtClean="0">
                <a:solidFill>
                  <a:srgbClr val="0000FF"/>
                </a:solidFill>
              </a:rPr>
              <a:t>救助尤莎的细节描写，真实可感。</a:t>
            </a:r>
          </a:p>
          <a:p>
            <a:pPr marL="274320" lvl="0" indent="-274320">
              <a:spcBef>
                <a:spcPts val="600"/>
              </a:spcBef>
              <a:buClr>
                <a:schemeClr val="accent1"/>
              </a:buClr>
              <a:buSzPct val="70000"/>
            </a:pPr>
            <a:r>
              <a:rPr lang="zh-CN" altLang="en-US" sz="3200" b="1" dirty="0" smtClean="0">
                <a:solidFill>
                  <a:srgbClr val="0000FF"/>
                </a:solidFill>
              </a:rPr>
              <a:t>②使用表达精确的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数据</a:t>
            </a:r>
            <a:r>
              <a:rPr lang="en-US" altLang="zh-CN" sz="3200" b="1" dirty="0" smtClean="0">
                <a:solidFill>
                  <a:srgbClr val="0000FF"/>
                </a:solidFill>
              </a:rPr>
              <a:t>,</a:t>
            </a:r>
            <a:r>
              <a:rPr lang="zh-CN" altLang="en-US" sz="3200" b="1" dirty="0" smtClean="0">
                <a:solidFill>
                  <a:srgbClr val="0000FF"/>
                </a:solidFill>
              </a:rPr>
              <a:t>如海拔</a:t>
            </a:r>
            <a:r>
              <a:rPr lang="en-US" altLang="zh-CN" sz="3200" b="1" dirty="0" smtClean="0">
                <a:solidFill>
                  <a:srgbClr val="0000FF"/>
                </a:solidFill>
              </a:rPr>
              <a:t>5200</a:t>
            </a:r>
            <a:r>
              <a:rPr lang="zh-CN" altLang="en-US" sz="3200" b="1" dirty="0" smtClean="0">
                <a:solidFill>
                  <a:srgbClr val="0000FF"/>
                </a:solidFill>
              </a:rPr>
              <a:t>米、</a:t>
            </a:r>
            <a:r>
              <a:rPr lang="en-US" altLang="zh-CN" sz="3200" b="1" dirty="0" smtClean="0">
                <a:solidFill>
                  <a:srgbClr val="0000FF"/>
                </a:solidFill>
              </a:rPr>
              <a:t>4</a:t>
            </a:r>
            <a:r>
              <a:rPr lang="zh-CN" altLang="en-US" sz="3200" b="1" dirty="0" smtClean="0">
                <a:solidFill>
                  <a:srgbClr val="0000FF"/>
                </a:solidFill>
              </a:rPr>
              <a:t>年前的</a:t>
            </a:r>
            <a:r>
              <a:rPr lang="en-US" altLang="zh-CN" sz="3200" b="1" dirty="0" smtClean="0">
                <a:solidFill>
                  <a:srgbClr val="0000FF"/>
                </a:solidFill>
              </a:rPr>
              <a:t>5</a:t>
            </a:r>
            <a:r>
              <a:rPr lang="zh-CN" altLang="en-US" sz="3200" b="1" dirty="0" smtClean="0">
                <a:solidFill>
                  <a:srgbClr val="0000FF"/>
                </a:solidFill>
              </a:rPr>
              <a:t>月、</a:t>
            </a:r>
            <a:r>
              <a:rPr lang="en-US" altLang="zh-CN" sz="3200" b="1" dirty="0" smtClean="0">
                <a:solidFill>
                  <a:srgbClr val="0000FF"/>
                </a:solidFill>
              </a:rPr>
              <a:t>12</a:t>
            </a:r>
            <a:r>
              <a:rPr lang="zh-CN" altLang="en-US" sz="3200" b="1" dirty="0" smtClean="0">
                <a:solidFill>
                  <a:srgbClr val="0000FF"/>
                </a:solidFill>
              </a:rPr>
              <a:t>小时后等各种数据详尽确凿。</a:t>
            </a:r>
          </a:p>
          <a:p>
            <a:pPr marL="274320" lvl="0" indent="-274320">
              <a:spcBef>
                <a:spcPts val="600"/>
              </a:spcBef>
              <a:buClr>
                <a:schemeClr val="accent1"/>
              </a:buClr>
              <a:buSzPct val="70000"/>
              <a:defRPr/>
            </a:pPr>
            <a:r>
              <a:rPr lang="zh-CN" altLang="en-US" sz="3200" b="1" dirty="0" smtClean="0">
                <a:solidFill>
                  <a:srgbClr val="0000FF"/>
                </a:solidFill>
              </a:rPr>
              <a:t>③直接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引用</a:t>
            </a:r>
            <a:r>
              <a:rPr lang="zh-CN" altLang="en-US" sz="3200" b="1" dirty="0" smtClean="0">
                <a:solidFill>
                  <a:srgbClr val="0000FF"/>
                </a:solidFill>
              </a:rPr>
              <a:t>当事者的语言，如引用病人的话、弗瑞尔的话，增强了真实感。</a:t>
            </a:r>
            <a:endParaRPr lang="zh-CN" altLang="en-US" sz="32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7504" y="908720"/>
            <a:ext cx="82809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 smtClean="0">
                <a:solidFill>
                  <a:srgbClr val="0000FF"/>
                </a:solidFill>
                <a:latin typeface="华文中宋" pitchFamily="2" charset="-122"/>
                <a:ea typeface="华文中宋" pitchFamily="2" charset="-122"/>
              </a:rPr>
              <a:t>分析新闻的表现手法的解题思路</a:t>
            </a:r>
            <a:endParaRPr lang="en-US" altLang="zh-CN" sz="4000" b="1" dirty="0" smtClean="0">
              <a:solidFill>
                <a:srgbClr val="0000FF"/>
              </a:solidFill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5536" y="4941168"/>
            <a:ext cx="76328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solidFill>
                  <a:srgbClr val="0000FF"/>
                </a:solidFill>
              </a:rPr>
              <a:t>生动形象地表现</a:t>
            </a:r>
            <a:r>
              <a:rPr lang="zh-CN" altLang="en-US" sz="3600" b="1" dirty="0" smtClean="0">
                <a:solidFill>
                  <a:srgbClr val="FF0000"/>
                </a:solidFill>
              </a:rPr>
              <a:t>新闻对象的特点</a:t>
            </a:r>
            <a:r>
              <a:rPr lang="zh-CN" altLang="en-US" sz="3600" b="1" dirty="0" smtClean="0">
                <a:solidFill>
                  <a:srgbClr val="0000FF"/>
                </a:solidFill>
              </a:rPr>
              <a:t>；</a:t>
            </a:r>
            <a:endParaRPr lang="en-US" altLang="zh-CN" sz="3600" b="1" dirty="0" smtClean="0">
              <a:solidFill>
                <a:srgbClr val="0000FF"/>
              </a:solidFill>
            </a:endParaRPr>
          </a:p>
          <a:p>
            <a:r>
              <a:rPr lang="zh-CN" altLang="en-US" sz="3600" b="1" dirty="0" smtClean="0">
                <a:solidFill>
                  <a:srgbClr val="0000FF"/>
                </a:solidFill>
              </a:rPr>
              <a:t>突出强调了</a:t>
            </a:r>
            <a:r>
              <a:rPr lang="zh-CN" altLang="en-US" sz="3600" b="1" dirty="0" smtClean="0">
                <a:solidFill>
                  <a:srgbClr val="FF0000"/>
                </a:solidFill>
              </a:rPr>
              <a:t>新闻的主题</a:t>
            </a:r>
            <a:r>
              <a:rPr lang="zh-CN" altLang="en-US" sz="3600" b="1" dirty="0" smtClean="0">
                <a:solidFill>
                  <a:srgbClr val="0000FF"/>
                </a:solidFill>
              </a:rPr>
              <a:t>；</a:t>
            </a:r>
            <a:endParaRPr lang="en-US" altLang="zh-CN" sz="3600" b="1" dirty="0" smtClean="0">
              <a:solidFill>
                <a:srgbClr val="0000FF"/>
              </a:solidFill>
            </a:endParaRPr>
          </a:p>
          <a:p>
            <a:r>
              <a:rPr lang="zh-CN" altLang="en-US" sz="3600" b="1" dirty="0" smtClean="0">
                <a:solidFill>
                  <a:srgbClr val="0000FF"/>
                </a:solidFill>
              </a:rPr>
              <a:t>增强了</a:t>
            </a:r>
            <a:r>
              <a:rPr lang="zh-CN" altLang="en-US" sz="3600" b="1" dirty="0" smtClean="0">
                <a:solidFill>
                  <a:srgbClr val="FF0000"/>
                </a:solidFill>
              </a:rPr>
              <a:t>新闻的真实性和感染力</a:t>
            </a:r>
            <a:r>
              <a:rPr lang="zh-CN" altLang="en-US" sz="3600" b="1" dirty="0" smtClean="0">
                <a:solidFill>
                  <a:srgbClr val="0000FF"/>
                </a:solidFill>
              </a:rPr>
              <a:t>等。  </a:t>
            </a:r>
          </a:p>
        </p:txBody>
      </p:sp>
      <p:sp>
        <p:nvSpPr>
          <p:cNvPr id="6" name="矩形 5"/>
          <p:cNvSpPr/>
          <p:nvPr/>
        </p:nvSpPr>
        <p:spPr>
          <a:xfrm>
            <a:off x="179512" y="1556792"/>
            <a:ext cx="842493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/>
              <a:t>第一步：准确鲜明地点出表现手法。</a:t>
            </a:r>
            <a:endParaRPr lang="en-US" altLang="zh-CN" sz="3600" b="1" dirty="0" smtClean="0"/>
          </a:p>
          <a:p>
            <a:endParaRPr lang="en-US" altLang="zh-CN" sz="3600" b="1" dirty="0" smtClean="0"/>
          </a:p>
          <a:p>
            <a:r>
              <a:rPr lang="zh-CN" altLang="en-US" sz="3600" b="1" dirty="0" smtClean="0"/>
              <a:t>第二步：结合文本分析这种表现手法是怎样用的。</a:t>
            </a:r>
            <a:endParaRPr lang="en-US" altLang="zh-CN" sz="3600" b="1" dirty="0" smtClean="0"/>
          </a:p>
          <a:p>
            <a:endParaRPr lang="en-US" altLang="zh-CN" sz="3600" b="1" dirty="0" smtClean="0"/>
          </a:p>
          <a:p>
            <a:r>
              <a:rPr lang="zh-CN" altLang="en-US" sz="3600" b="1" dirty="0" smtClean="0"/>
              <a:t>第三步：分析这种表现手法的</a:t>
            </a:r>
            <a:r>
              <a:rPr lang="zh-CN" altLang="en-US" sz="3600" b="1" dirty="0" smtClean="0">
                <a:solidFill>
                  <a:srgbClr val="FF0000"/>
                </a:solidFill>
              </a:rPr>
              <a:t>表达效果</a:t>
            </a:r>
            <a:r>
              <a:rPr lang="zh-CN" altLang="en-US" sz="3600" b="1" dirty="0" smtClean="0"/>
              <a:t>：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-1016" y="116632"/>
            <a:ext cx="914501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buFont typeface="Wingdings" pitchFamily="2" charset="2"/>
              <a:buChar char="u"/>
            </a:pPr>
            <a:r>
              <a:rPr lang="zh-CN" altLang="en-US" sz="4400" b="1" dirty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重点突破二：分析新闻的表现手法</a:t>
            </a:r>
            <a:endParaRPr lang="zh-CN" altLang="en-US" sz="4400" b="1" dirty="0">
              <a:solidFill>
                <a:srgbClr val="FF0000"/>
              </a:solidFill>
              <a:latin typeface="华文中宋" pitchFamily="2" charset="-122"/>
              <a:ea typeface="华文中宋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79512" y="2276872"/>
            <a:ext cx="8352928" cy="144016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zh-CN" altLang="en-US" sz="3600" b="1" dirty="0" smtClean="0"/>
              <a:t>第二步：结合文本分析这种表现手法是怎样用的。</a:t>
            </a:r>
            <a:endParaRPr lang="en-US" altLang="zh-CN" sz="3600" b="1" dirty="0" smtClean="0"/>
          </a:p>
          <a:p>
            <a:pPr>
              <a:buNone/>
            </a:pPr>
            <a:endParaRPr lang="en-US" altLang="zh-CN" sz="3600" b="1" dirty="0" smtClean="0"/>
          </a:p>
          <a:p>
            <a:pPr>
              <a:buNone/>
            </a:pPr>
            <a:endParaRPr lang="zh-CN" altLang="en-US" sz="3600" dirty="0" smtClean="0"/>
          </a:p>
        </p:txBody>
      </p:sp>
      <p:sp>
        <p:nvSpPr>
          <p:cNvPr id="4" name="矩形 3"/>
          <p:cNvSpPr/>
          <p:nvPr/>
        </p:nvSpPr>
        <p:spPr>
          <a:xfrm>
            <a:off x="179512" y="1412776"/>
            <a:ext cx="87484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/>
              <a:t>第一步：准确鲜明地点出表现手法。</a:t>
            </a:r>
            <a:endParaRPr lang="en-US" altLang="zh-CN" sz="3600" b="1" dirty="0" smtClean="0"/>
          </a:p>
        </p:txBody>
      </p:sp>
      <p:sp>
        <p:nvSpPr>
          <p:cNvPr id="5" name="矩形 4"/>
          <p:cNvSpPr/>
          <p:nvPr/>
        </p:nvSpPr>
        <p:spPr>
          <a:xfrm>
            <a:off x="251520" y="4365104"/>
            <a:ext cx="806489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3200" b="1" dirty="0" smtClean="0"/>
              <a:t>第三步：分析这种表现手法的表达效果：</a:t>
            </a:r>
          </a:p>
          <a:p>
            <a:pPr>
              <a:buNone/>
            </a:pPr>
            <a:r>
              <a:rPr lang="zh-CN" altLang="en-US" sz="3200" b="1" dirty="0" smtClean="0">
                <a:solidFill>
                  <a:srgbClr val="FF0000"/>
                </a:solidFill>
              </a:rPr>
              <a:t>生动形象地</a:t>
            </a:r>
            <a:r>
              <a:rPr lang="zh-CN" altLang="en-US" sz="3200" b="1" dirty="0" smtClean="0">
                <a:solidFill>
                  <a:srgbClr val="0000FF"/>
                </a:solidFill>
              </a:rPr>
              <a:t>表现新闻对象的特点；</a:t>
            </a:r>
            <a:endParaRPr lang="en-US" altLang="zh-CN" sz="3200" b="1" dirty="0" smtClean="0">
              <a:solidFill>
                <a:srgbClr val="0000FF"/>
              </a:solidFill>
            </a:endParaRPr>
          </a:p>
          <a:p>
            <a:pPr>
              <a:buNone/>
            </a:pPr>
            <a:r>
              <a:rPr lang="zh-CN" altLang="en-US" sz="3200" b="1" dirty="0" smtClean="0">
                <a:solidFill>
                  <a:srgbClr val="FF0000"/>
                </a:solidFill>
              </a:rPr>
              <a:t>突出强调了</a:t>
            </a:r>
            <a:r>
              <a:rPr lang="zh-CN" altLang="en-US" sz="3200" b="1" dirty="0" smtClean="0">
                <a:solidFill>
                  <a:srgbClr val="0000FF"/>
                </a:solidFill>
              </a:rPr>
              <a:t>新闻的主题；</a:t>
            </a:r>
            <a:endParaRPr lang="en-US" altLang="zh-CN" sz="3200" b="1" dirty="0" smtClean="0">
              <a:solidFill>
                <a:srgbClr val="0000FF"/>
              </a:solidFill>
            </a:endParaRPr>
          </a:p>
          <a:p>
            <a:pPr>
              <a:buNone/>
            </a:pPr>
            <a:r>
              <a:rPr lang="zh-CN" altLang="en-US" sz="3200" b="1" dirty="0" smtClean="0">
                <a:solidFill>
                  <a:srgbClr val="FF0000"/>
                </a:solidFill>
              </a:rPr>
              <a:t>增强了</a:t>
            </a:r>
            <a:r>
              <a:rPr lang="zh-CN" altLang="en-US" sz="3200" b="1" dirty="0" smtClean="0">
                <a:solidFill>
                  <a:srgbClr val="0000FF"/>
                </a:solidFill>
              </a:rPr>
              <a:t>新闻的真实性和感染力等。  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79512" y="116632"/>
            <a:ext cx="8502832" cy="13681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题目：</a:t>
            </a:r>
            <a:r>
              <a:rPr kumimoji="0" lang="zh-CN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指出文中划线部分所用的修辞手法，并分析其在文中的表达效果。 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(5</a:t>
            </a:r>
            <a:r>
              <a:rPr kumimoji="0" lang="zh-CN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分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9512" y="1196752"/>
            <a:ext cx="84969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 smtClean="0">
                <a:solidFill>
                  <a:srgbClr val="0000FF"/>
                </a:solidFill>
              </a:rPr>
              <a:t>①划</a:t>
            </a:r>
            <a:r>
              <a:rPr lang="zh-CN" altLang="zh-CN" sz="3200" b="1" dirty="0" smtClean="0">
                <a:solidFill>
                  <a:srgbClr val="0000FF"/>
                </a:solidFill>
              </a:rPr>
              <a:t>线部分</a:t>
            </a:r>
            <a:r>
              <a:rPr lang="zh-CN" altLang="en-US" sz="3200" b="1" dirty="0" smtClean="0">
                <a:solidFill>
                  <a:srgbClr val="0000FF"/>
                </a:solidFill>
              </a:rPr>
              <a:t>运用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拟人和</a:t>
            </a:r>
            <a:r>
              <a:rPr lang="zh-CN" altLang="zh-CN" sz="3200" b="1" dirty="0" smtClean="0">
                <a:solidFill>
                  <a:srgbClr val="FF0000"/>
                </a:solidFill>
              </a:rPr>
              <a:t>比喻</a:t>
            </a:r>
            <a:r>
              <a:rPr lang="zh-CN" altLang="en-US" sz="3200" b="1" dirty="0" smtClean="0">
                <a:solidFill>
                  <a:srgbClr val="0000FF"/>
                </a:solidFill>
              </a:rPr>
              <a:t>的修辞手法。 </a:t>
            </a:r>
            <a:endParaRPr lang="zh-CN" altLang="en-US" sz="3200" dirty="0"/>
          </a:p>
        </p:txBody>
      </p:sp>
      <p:sp>
        <p:nvSpPr>
          <p:cNvPr id="8" name="矩形 7"/>
          <p:cNvSpPr/>
          <p:nvPr/>
        </p:nvSpPr>
        <p:spPr>
          <a:xfrm>
            <a:off x="179512" y="1844824"/>
            <a:ext cx="86409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 smtClean="0">
                <a:solidFill>
                  <a:srgbClr val="0000FF"/>
                </a:solidFill>
              </a:rPr>
              <a:t>②“痛苦”赋予柱体以人的情感既写出了柱体在空中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蒸腾翻滚的态势</a:t>
            </a:r>
            <a:r>
              <a:rPr lang="zh-CN" altLang="en-US" sz="3200" b="1" dirty="0" smtClean="0">
                <a:solidFill>
                  <a:srgbClr val="0000FF"/>
                </a:solidFill>
              </a:rPr>
              <a:t>，也表达了战争给人们带来痛苦的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主题</a:t>
            </a:r>
            <a:r>
              <a:rPr lang="zh-CN" altLang="en-US" sz="3200" b="1" dirty="0" smtClean="0">
                <a:solidFill>
                  <a:srgbClr val="0000FF"/>
                </a:solidFill>
              </a:rPr>
              <a:t>。</a:t>
            </a:r>
            <a:endParaRPr lang="zh-CN" altLang="en-US" sz="3200" dirty="0"/>
          </a:p>
        </p:txBody>
      </p:sp>
      <p:sp>
        <p:nvSpPr>
          <p:cNvPr id="9" name="矩形 8"/>
          <p:cNvSpPr/>
          <p:nvPr/>
        </p:nvSpPr>
        <p:spPr>
          <a:xfrm>
            <a:off x="179512" y="3212976"/>
            <a:ext cx="849694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 smtClean="0">
                <a:solidFill>
                  <a:srgbClr val="0000FF"/>
                </a:solidFill>
              </a:rPr>
              <a:t>③ 把</a:t>
            </a:r>
            <a:r>
              <a:rPr lang="zh-CN" altLang="zh-CN" sz="3200" b="1" dirty="0" smtClean="0">
                <a:solidFill>
                  <a:srgbClr val="0000FF"/>
                </a:solidFill>
              </a:rPr>
              <a:t>原子弹</a:t>
            </a:r>
            <a:r>
              <a:rPr lang="zh-CN" altLang="en-US" sz="3200" b="1" dirty="0" smtClean="0">
                <a:solidFill>
                  <a:srgbClr val="0000FF"/>
                </a:solidFill>
              </a:rPr>
              <a:t>爆炸时产生的火柱</a:t>
            </a:r>
            <a:r>
              <a:rPr lang="zh-CN" altLang="zh-CN" sz="3200" b="1" dirty="0" smtClean="0">
                <a:solidFill>
                  <a:srgbClr val="0000FF"/>
                </a:solidFill>
              </a:rPr>
              <a:t>的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绚丽色彩</a:t>
            </a:r>
            <a:r>
              <a:rPr lang="zh-CN" altLang="en-US" sz="3200" b="1" dirty="0" smtClean="0">
                <a:solidFill>
                  <a:srgbClr val="0000FF"/>
                </a:solidFill>
              </a:rPr>
              <a:t>和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庞大的形体</a:t>
            </a:r>
            <a:r>
              <a:rPr lang="zh-CN" altLang="en-US" sz="3200" b="1" dirty="0" smtClean="0">
                <a:solidFill>
                  <a:srgbClr val="0000FF"/>
                </a:solidFill>
              </a:rPr>
              <a:t>分别比成“彩虹”、“大山”。</a:t>
            </a:r>
            <a:endParaRPr lang="en-US" altLang="zh-CN" sz="3200" b="1" dirty="0" smtClean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9512" y="4221088"/>
            <a:ext cx="82809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 smtClean="0">
                <a:solidFill>
                  <a:srgbClr val="0000FF"/>
                </a:solidFill>
              </a:rPr>
              <a:t>④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生动形象地表现了</a:t>
            </a:r>
            <a:r>
              <a:rPr lang="zh-CN" altLang="zh-CN" sz="3200" b="1" dirty="0" smtClean="0">
                <a:solidFill>
                  <a:srgbClr val="0000FF"/>
                </a:solidFill>
              </a:rPr>
              <a:t>原子弹</a:t>
            </a:r>
            <a:r>
              <a:rPr lang="zh-CN" altLang="en-US" sz="3200" b="1" dirty="0" smtClean="0">
                <a:solidFill>
                  <a:srgbClr val="0000FF"/>
                </a:solidFill>
              </a:rPr>
              <a:t>爆炸时的惨烈让读者如临现场，增强了报道的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真实性和</a:t>
            </a:r>
            <a:r>
              <a:rPr lang="zh-CN" altLang="zh-CN" sz="3200" b="1" dirty="0" smtClean="0">
                <a:solidFill>
                  <a:srgbClr val="FF0000"/>
                </a:solidFill>
              </a:rPr>
              <a:t>感染力</a:t>
            </a:r>
            <a:r>
              <a:rPr lang="zh-CN" altLang="zh-CN" sz="3200" b="1" dirty="0" smtClean="0">
                <a:solidFill>
                  <a:srgbClr val="0000FF"/>
                </a:solidFill>
              </a:rPr>
              <a:t>。</a:t>
            </a:r>
            <a:endParaRPr lang="en-US" altLang="zh-CN" sz="3200" b="1" dirty="0" smtClean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4" grpId="0"/>
      <p:bldP spid="4" grpId="1"/>
      <p:bldP spid="5" grpId="0"/>
      <p:bldP spid="5" grpId="1"/>
      <p:bldP spid="6" grpId="0" build="p"/>
      <p:bldP spid="7" grpId="0"/>
      <p:bldP spid="8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7504" y="692696"/>
            <a:ext cx="8640960" cy="606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</a:rPr>
              <a:t>参考答案：</a:t>
            </a:r>
            <a:endParaRPr lang="en-US" altLang="zh-CN" sz="3200" b="1" dirty="0" smtClean="0">
              <a:solidFill>
                <a:srgbClr val="FF0000"/>
              </a:solidFill>
            </a:endParaRPr>
          </a:p>
          <a:p>
            <a:r>
              <a:rPr lang="zh-CN" altLang="en-US" sz="3200" b="1" dirty="0" smtClean="0">
                <a:solidFill>
                  <a:srgbClr val="0000FF"/>
                </a:solidFill>
              </a:rPr>
              <a:t>①划</a:t>
            </a:r>
            <a:r>
              <a:rPr lang="zh-CN" altLang="zh-CN" sz="3200" b="1" dirty="0" smtClean="0">
                <a:solidFill>
                  <a:srgbClr val="0000FF"/>
                </a:solidFill>
              </a:rPr>
              <a:t>线部分</a:t>
            </a:r>
            <a:r>
              <a:rPr lang="zh-CN" altLang="en-US" sz="3200" b="1" dirty="0" smtClean="0">
                <a:solidFill>
                  <a:srgbClr val="0000FF"/>
                </a:solidFill>
              </a:rPr>
              <a:t>运用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拟人和</a:t>
            </a:r>
            <a:r>
              <a:rPr lang="zh-CN" altLang="zh-CN" sz="3200" b="1" dirty="0" smtClean="0">
                <a:solidFill>
                  <a:srgbClr val="FF0000"/>
                </a:solidFill>
              </a:rPr>
              <a:t>比喻</a:t>
            </a:r>
            <a:r>
              <a:rPr lang="zh-CN" altLang="en-US" sz="3200" b="1" dirty="0" smtClean="0">
                <a:solidFill>
                  <a:srgbClr val="0000FF"/>
                </a:solidFill>
              </a:rPr>
              <a:t>的修辞手法。</a:t>
            </a:r>
            <a:endParaRPr lang="en-US" altLang="zh-CN" sz="3200" b="1" dirty="0" smtClean="0">
              <a:solidFill>
                <a:srgbClr val="0000FF"/>
              </a:solidFill>
            </a:endParaRPr>
          </a:p>
          <a:p>
            <a:r>
              <a:rPr lang="zh-CN" altLang="en-US" sz="3200" b="1" dirty="0" smtClean="0">
                <a:solidFill>
                  <a:srgbClr val="0000FF"/>
                </a:solidFill>
              </a:rPr>
              <a:t>②“痛苦”赋予柱体以人的情感既写出了柱体在空中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蒸腾翻滚的态势</a:t>
            </a:r>
            <a:r>
              <a:rPr lang="zh-CN" altLang="en-US" sz="3200" b="1" dirty="0" smtClean="0">
                <a:solidFill>
                  <a:srgbClr val="0000FF"/>
                </a:solidFill>
              </a:rPr>
              <a:t>，也表达了战争给人们带来痛苦的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主题</a:t>
            </a:r>
            <a:r>
              <a:rPr lang="zh-CN" altLang="en-US" sz="3200" b="1" dirty="0" smtClean="0">
                <a:solidFill>
                  <a:srgbClr val="0000FF"/>
                </a:solidFill>
              </a:rPr>
              <a:t>。</a:t>
            </a:r>
            <a:endParaRPr lang="en-US" altLang="zh-CN" sz="3200" b="1" dirty="0" smtClean="0">
              <a:solidFill>
                <a:srgbClr val="0000FF"/>
              </a:solidFill>
            </a:endParaRPr>
          </a:p>
          <a:p>
            <a:r>
              <a:rPr lang="zh-CN" altLang="en-US" sz="3200" b="1" dirty="0" smtClean="0">
                <a:solidFill>
                  <a:srgbClr val="0000FF"/>
                </a:solidFill>
              </a:rPr>
              <a:t>③ 把</a:t>
            </a:r>
            <a:r>
              <a:rPr lang="zh-CN" altLang="zh-CN" sz="3200" b="1" dirty="0" smtClean="0">
                <a:solidFill>
                  <a:srgbClr val="0000FF"/>
                </a:solidFill>
              </a:rPr>
              <a:t>原子弹</a:t>
            </a:r>
            <a:r>
              <a:rPr lang="zh-CN" altLang="en-US" sz="3200" b="1" dirty="0" smtClean="0">
                <a:solidFill>
                  <a:srgbClr val="0000FF"/>
                </a:solidFill>
              </a:rPr>
              <a:t>爆炸时产生的火柱</a:t>
            </a:r>
            <a:r>
              <a:rPr lang="zh-CN" altLang="zh-CN" sz="3200" b="1" dirty="0" smtClean="0">
                <a:solidFill>
                  <a:srgbClr val="0000FF"/>
                </a:solidFill>
              </a:rPr>
              <a:t>的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绚丽色彩</a:t>
            </a:r>
            <a:r>
              <a:rPr lang="zh-CN" altLang="en-US" sz="3200" b="1" dirty="0" smtClean="0">
                <a:solidFill>
                  <a:srgbClr val="0000FF"/>
                </a:solidFill>
              </a:rPr>
              <a:t>和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庞大的形体</a:t>
            </a:r>
            <a:r>
              <a:rPr lang="zh-CN" altLang="en-US" sz="3200" b="1" dirty="0" smtClean="0">
                <a:solidFill>
                  <a:srgbClr val="0000FF"/>
                </a:solidFill>
              </a:rPr>
              <a:t>分别比成“彩虹”、“大山”。</a:t>
            </a:r>
            <a:endParaRPr lang="en-US" altLang="zh-CN" sz="3200" b="1" dirty="0" smtClean="0">
              <a:solidFill>
                <a:srgbClr val="FF0000"/>
              </a:solidFill>
            </a:endParaRPr>
          </a:p>
          <a:p>
            <a:r>
              <a:rPr lang="zh-CN" altLang="en-US" sz="3200" b="1" dirty="0" smtClean="0">
                <a:solidFill>
                  <a:srgbClr val="0000FF"/>
                </a:solidFill>
              </a:rPr>
              <a:t>④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生动形象地表现了</a:t>
            </a:r>
            <a:r>
              <a:rPr lang="zh-CN" altLang="zh-CN" sz="3200" b="1" dirty="0" smtClean="0">
                <a:solidFill>
                  <a:srgbClr val="0000FF"/>
                </a:solidFill>
              </a:rPr>
              <a:t>原子弹</a:t>
            </a:r>
            <a:r>
              <a:rPr lang="zh-CN" altLang="en-US" sz="3200" b="1" dirty="0" smtClean="0">
                <a:solidFill>
                  <a:srgbClr val="0000FF"/>
                </a:solidFill>
              </a:rPr>
              <a:t>爆炸时的惨烈</a:t>
            </a:r>
            <a:r>
              <a:rPr lang="zh-CN" altLang="zh-CN" sz="3200" b="1" dirty="0" smtClean="0">
                <a:solidFill>
                  <a:srgbClr val="0000FF"/>
                </a:solidFill>
              </a:rPr>
              <a:t>，</a:t>
            </a:r>
            <a:r>
              <a:rPr lang="zh-CN" altLang="en-US" sz="3200" b="1" dirty="0" smtClean="0">
                <a:solidFill>
                  <a:srgbClr val="0000FF"/>
                </a:solidFill>
              </a:rPr>
              <a:t>让读者如临现场，增强了报道的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真实感和</a:t>
            </a:r>
            <a:r>
              <a:rPr lang="zh-CN" altLang="zh-CN" sz="3200" b="1" dirty="0" smtClean="0">
                <a:solidFill>
                  <a:srgbClr val="FF0000"/>
                </a:solidFill>
              </a:rPr>
              <a:t>感染力</a:t>
            </a:r>
            <a:r>
              <a:rPr lang="zh-CN" altLang="zh-CN" sz="3200" b="1" dirty="0" smtClean="0">
                <a:solidFill>
                  <a:srgbClr val="0000FF"/>
                </a:solidFill>
              </a:rPr>
              <a:t>。</a:t>
            </a:r>
            <a:endParaRPr lang="en-US" altLang="zh-CN" sz="3200" b="1" dirty="0" smtClean="0">
              <a:solidFill>
                <a:srgbClr val="0000FF"/>
              </a:solidFill>
            </a:endParaRPr>
          </a:p>
          <a:p>
            <a:endParaRPr lang="en-US" altLang="zh-CN" sz="3200" b="1" dirty="0" smtClean="0">
              <a:solidFill>
                <a:srgbClr val="0000FF"/>
              </a:solidFill>
            </a:endParaRPr>
          </a:p>
          <a:p>
            <a:r>
              <a:rPr lang="zh-CN" altLang="en-US" sz="3200" b="1" dirty="0" smtClean="0">
                <a:solidFill>
                  <a:srgbClr val="FF0000"/>
                </a:solidFill>
              </a:rPr>
              <a:t>（评分标准：</a:t>
            </a:r>
            <a:r>
              <a:rPr lang="zh-CN" altLang="zh-CN" sz="3200" b="1" dirty="0" smtClean="0">
                <a:solidFill>
                  <a:srgbClr val="FF0000"/>
                </a:solidFill>
              </a:rPr>
              <a:t>手法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2</a:t>
            </a:r>
            <a:r>
              <a:rPr lang="zh-CN" altLang="zh-CN" sz="3200" b="1" dirty="0" smtClean="0">
                <a:solidFill>
                  <a:srgbClr val="FF0000"/>
                </a:solidFill>
              </a:rPr>
              <a:t>分，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结合文本</a:t>
            </a:r>
            <a:r>
              <a:rPr lang="zh-CN" altLang="zh-CN" sz="3200" b="1" dirty="0" smtClean="0">
                <a:solidFill>
                  <a:srgbClr val="FF0000"/>
                </a:solidFill>
              </a:rPr>
              <a:t>内容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分析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2</a:t>
            </a:r>
            <a:r>
              <a:rPr lang="zh-CN" altLang="zh-CN" sz="3200" b="1" dirty="0" smtClean="0">
                <a:solidFill>
                  <a:srgbClr val="FF0000"/>
                </a:solidFill>
              </a:rPr>
              <a:t>分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，</a:t>
            </a:r>
            <a:r>
              <a:rPr lang="zh-CN" altLang="zh-CN" sz="3200" b="1" dirty="0" smtClean="0">
                <a:solidFill>
                  <a:srgbClr val="FF0000"/>
                </a:solidFill>
              </a:rPr>
              <a:t>效果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1</a:t>
            </a:r>
            <a:r>
              <a:rPr lang="zh-CN" altLang="zh-CN" sz="3200" b="1" dirty="0" smtClean="0">
                <a:solidFill>
                  <a:srgbClr val="FF0000"/>
                </a:solidFill>
              </a:rPr>
              <a:t>分。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）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3203848" y="0"/>
            <a:ext cx="3240360" cy="86895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lang="zh-CN" altLang="en-US" sz="4000" b="1" cap="small" dirty="0" smtClean="0">
                <a:solidFill>
                  <a:srgbClr val="FF0000"/>
                </a:solidFill>
                <a:latin typeface="华文彩云" pitchFamily="2" charset="-122"/>
                <a:ea typeface="华文彩云" pitchFamily="2" charset="-122"/>
                <a:cs typeface="+mj-cs"/>
              </a:rPr>
              <a:t>我 来 评</a:t>
            </a:r>
            <a:r>
              <a:rPr kumimoji="0" lang="zh-CN" altLang="en-US" sz="4000" b="1" i="0" u="none" strike="noStrike" kern="1200" cap="small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彩云" pitchFamily="2" charset="-122"/>
                <a:ea typeface="华文彩云" pitchFamily="2" charset="-122"/>
                <a:cs typeface="+mj-cs"/>
              </a:rPr>
              <a:t> 卷</a:t>
            </a:r>
            <a:endParaRPr kumimoji="0" lang="zh-CN" altLang="en-US" sz="4000" b="1" i="0" u="none" strike="noStrike" kern="1200" cap="small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彩云" pitchFamily="2" charset="-122"/>
              <a:ea typeface="华文彩云" pitchFamily="2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23528" y="692696"/>
            <a:ext cx="684076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3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例卷一：</a:t>
            </a:r>
            <a:endParaRPr kumimoji="0" lang="zh-CN" sz="36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3075" name="图片 4" descr="照片2014-3 091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82837E"/>
              </a:clrFrom>
              <a:clrTo>
                <a:srgbClr val="82837E">
                  <a:alpha val="0"/>
                </a:srgbClr>
              </a:clrTo>
            </a:clrChange>
            <a:grayscl/>
            <a:biLevel thresh="50000"/>
            <a:lum bright="30000" contrast="20000"/>
          </a:blip>
          <a:srcRect l="1167" t="56013" r="4317" b="24687"/>
          <a:stretch>
            <a:fillRect/>
          </a:stretch>
        </p:blipFill>
        <p:spPr bwMode="auto">
          <a:xfrm>
            <a:off x="0" y="2132856"/>
            <a:ext cx="9144000" cy="2653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23528" y="476672"/>
            <a:ext cx="7467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3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例卷</a:t>
            </a:r>
            <a:r>
              <a:rPr lang="zh-CN" altLang="en-US" sz="3600" b="1" cap="none" dirty="0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二</a:t>
            </a:r>
            <a:r>
              <a:rPr kumimoji="0" lang="zh-CN" sz="3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：</a:t>
            </a:r>
            <a:endParaRPr kumimoji="0" lang="zh-CN" sz="36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4098" name="图片 5" descr="照片2014-3 087.jpg"/>
          <p:cNvPicPr>
            <a:picLocks noChangeAspect="1" noChangeArrowheads="1"/>
          </p:cNvPicPr>
          <p:nvPr/>
        </p:nvPicPr>
        <p:blipFill>
          <a:blip r:embed="rId2">
            <a:lum bright="12000"/>
            <a:grayscl/>
            <a:biLevel thresh="50000"/>
          </a:blip>
          <a:srcRect l="2737" t="56317" r="2737" b="25737"/>
          <a:stretch>
            <a:fillRect/>
          </a:stretch>
        </p:blipFill>
        <p:spPr bwMode="auto">
          <a:xfrm>
            <a:off x="0" y="2132856"/>
            <a:ext cx="9144000" cy="2796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467544" y="476672"/>
            <a:ext cx="7467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例卷</a:t>
            </a:r>
            <a:r>
              <a:rPr lang="zh-CN" altLang="en-US" sz="3600" b="1" dirty="0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三</a:t>
            </a:r>
            <a:r>
              <a:rPr kumimoji="0" 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：</a:t>
            </a:r>
            <a:endParaRPr kumimoji="0" lang="zh-CN" sz="36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j-cs"/>
            </a:endParaRPr>
          </a:p>
        </p:txBody>
      </p:sp>
      <p:pic>
        <p:nvPicPr>
          <p:cNvPr id="5" name="图片 7" descr="照片2014-3 108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grayscl/>
            <a:biLevel thresh="50000"/>
            <a:lum bright="20000" contrast="40000"/>
          </a:blip>
          <a:srcRect l="8250" t="13080" r="-1962" b="66855"/>
          <a:stretch>
            <a:fillRect/>
          </a:stretch>
        </p:blipFill>
        <p:spPr bwMode="auto">
          <a:xfrm>
            <a:off x="0" y="2276872"/>
            <a:ext cx="9144000" cy="2520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127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-108520" y="764704"/>
            <a:ext cx="925252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600" b="1" dirty="0" smtClean="0">
                <a:solidFill>
                  <a:srgbClr val="0000FF"/>
                </a:solidFill>
                <a:latin typeface="Calibri" pitchFamily="34" charset="0"/>
                <a:ea typeface="宋体" pitchFamily="2" charset="-122"/>
                <a:cs typeface="Times New Roman" pitchFamily="18" charset="0"/>
              </a:rPr>
              <a:t>4</a:t>
            </a:r>
            <a:r>
              <a:rPr kumimoji="0" lang="zh-CN" altLang="en-US" sz="36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、</a:t>
            </a:r>
            <a:r>
              <a:rPr kumimoji="0" lang="zh-CN" sz="36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文章叙述</a:t>
            </a:r>
            <a:r>
              <a:rPr kumimoji="0" lang="zh-CN" altLang="en-US" sz="36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“夏普身亡”“尤莎获救”两则事例</a:t>
            </a:r>
            <a:r>
              <a:rPr lang="zh-CN" altLang="en-US" sz="3600" b="1" dirty="0" smtClean="0">
                <a:solidFill>
                  <a:srgbClr val="0000FF"/>
                </a:solidFill>
                <a:latin typeface="Calibri" pitchFamily="34" charset="0"/>
                <a:ea typeface="宋体" pitchFamily="2" charset="-122"/>
                <a:cs typeface="Times New Roman" pitchFamily="18" charset="0"/>
              </a:rPr>
              <a:t>，</a:t>
            </a:r>
            <a:r>
              <a:rPr kumimoji="0" lang="zh-CN" altLang="en-US" sz="36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用了什么表现手法，有何用意？（</a:t>
            </a:r>
            <a:r>
              <a:rPr kumimoji="0" lang="en-US" altLang="zh-CN" sz="36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5</a:t>
            </a:r>
            <a:r>
              <a:rPr kumimoji="0" lang="zh-CN" altLang="en-US" sz="36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分）</a:t>
            </a:r>
            <a:endParaRPr kumimoji="0" lang="zh-CN" altLang="en-US" sz="3600" b="1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1520" y="2060848"/>
            <a:ext cx="828092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 smtClean="0"/>
              <a:t>①</a:t>
            </a:r>
            <a:r>
              <a:rPr lang="zh-CN" altLang="en-US" sz="3600" b="1" dirty="0" smtClean="0">
                <a:latin typeface="Calibri" pitchFamily="34" charset="0"/>
                <a:ea typeface="宋体" pitchFamily="2" charset="-122"/>
                <a:cs typeface="Times New Roman" pitchFamily="18" charset="0"/>
              </a:rPr>
              <a:t>两则事例形成鲜明</a:t>
            </a:r>
            <a:r>
              <a:rPr lang="zh-CN" altLang="en-US" sz="3600" b="1" dirty="0" smtClean="0">
                <a:solidFill>
                  <a:srgbClr val="FF0000"/>
                </a:solidFill>
                <a:latin typeface="Calibri" pitchFamily="34" charset="0"/>
                <a:ea typeface="宋体" pitchFamily="2" charset="-122"/>
                <a:cs typeface="Times New Roman" pitchFamily="18" charset="0"/>
              </a:rPr>
              <a:t>对比</a:t>
            </a:r>
            <a:r>
              <a:rPr lang="zh-CN" altLang="en-US" sz="3600" b="1" dirty="0" smtClean="0">
                <a:latin typeface="Calibri" pitchFamily="34" charset="0"/>
                <a:ea typeface="宋体" pitchFamily="2" charset="-122"/>
                <a:cs typeface="Times New Roman" pitchFamily="18" charset="0"/>
              </a:rPr>
              <a:t>。</a:t>
            </a:r>
            <a:r>
              <a:rPr lang="en-US" altLang="zh-CN" sz="3600" b="1" dirty="0" smtClean="0">
                <a:latin typeface="Calibri" pitchFamily="34" charset="0"/>
                <a:ea typeface="宋体" pitchFamily="2" charset="-122"/>
                <a:cs typeface="Times New Roman" pitchFamily="18" charset="0"/>
              </a:rPr>
              <a:t>(1</a:t>
            </a:r>
            <a:r>
              <a:rPr lang="zh-CN" altLang="en-US" sz="3600" b="1" dirty="0" smtClean="0">
                <a:latin typeface="Calibri" pitchFamily="34" charset="0"/>
                <a:ea typeface="宋体" pitchFamily="2" charset="-122"/>
                <a:cs typeface="Times New Roman" pitchFamily="18" charset="0"/>
              </a:rPr>
              <a:t>分</a:t>
            </a:r>
            <a:r>
              <a:rPr lang="en-US" altLang="zh-CN" sz="3600" b="1" dirty="0" smtClean="0">
                <a:latin typeface="Calibri" pitchFamily="34" charset="0"/>
                <a:ea typeface="宋体" pitchFamily="2" charset="-122"/>
                <a:cs typeface="Times New Roman" pitchFamily="18" charset="0"/>
              </a:rPr>
              <a:t>)</a:t>
            </a:r>
            <a:endParaRPr lang="en-US" altLang="zh-CN" sz="3600" b="1" dirty="0" smtClean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 smtClean="0"/>
              <a:t>②</a:t>
            </a:r>
            <a:r>
              <a:rPr lang="zh-CN" altLang="en-US" sz="3600" b="1" dirty="0" smtClean="0">
                <a:latin typeface="Calibri" pitchFamily="34" charset="0"/>
                <a:ea typeface="宋体" pitchFamily="2" charset="-122"/>
                <a:cs typeface="Times New Roman" pitchFamily="18" charset="0"/>
              </a:rPr>
              <a:t>“夏普身亡”</a:t>
            </a:r>
            <a:r>
              <a:rPr lang="zh-CN" altLang="en-US" sz="3600" b="1" dirty="0" smtClean="0">
                <a:solidFill>
                  <a:srgbClr val="FF0000"/>
                </a:solidFill>
                <a:latin typeface="Calibri" pitchFamily="34" charset="0"/>
                <a:ea typeface="宋体" pitchFamily="2" charset="-122"/>
                <a:cs typeface="Times New Roman" pitchFamily="18" charset="0"/>
              </a:rPr>
              <a:t>是因为无人救助。</a:t>
            </a:r>
            <a:r>
              <a:rPr lang="en-US" altLang="zh-CN" sz="3600" b="1" dirty="0" smtClean="0">
                <a:latin typeface="Calibri" pitchFamily="34" charset="0"/>
                <a:ea typeface="宋体" pitchFamily="2" charset="-122"/>
                <a:cs typeface="Times New Roman" pitchFamily="18" charset="0"/>
              </a:rPr>
              <a:t>(1</a:t>
            </a:r>
            <a:r>
              <a:rPr lang="zh-CN" altLang="en-US" sz="3600" b="1" dirty="0" smtClean="0">
                <a:latin typeface="Calibri" pitchFamily="34" charset="0"/>
                <a:ea typeface="宋体" pitchFamily="2" charset="-122"/>
                <a:cs typeface="Times New Roman" pitchFamily="18" charset="0"/>
              </a:rPr>
              <a:t>分</a:t>
            </a:r>
            <a:r>
              <a:rPr lang="en-US" altLang="zh-CN" sz="3600" b="1" dirty="0" smtClean="0">
                <a:latin typeface="Calibri" pitchFamily="34" charset="0"/>
                <a:ea typeface="宋体" pitchFamily="2" charset="-122"/>
                <a:cs typeface="Times New Roman" pitchFamily="18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 smtClean="0"/>
              <a:t>③</a:t>
            </a:r>
            <a:r>
              <a:rPr lang="zh-CN" altLang="en-US" sz="3600" b="1" dirty="0" smtClean="0">
                <a:latin typeface="Calibri" pitchFamily="34" charset="0"/>
                <a:ea typeface="宋体" pitchFamily="2" charset="-122"/>
                <a:cs typeface="Times New Roman" pitchFamily="18" charset="0"/>
              </a:rPr>
              <a:t>“尤莎获救”</a:t>
            </a:r>
            <a:r>
              <a:rPr lang="zh-CN" altLang="en-US" sz="3600" b="1" dirty="0" smtClean="0">
                <a:solidFill>
                  <a:srgbClr val="FF0000"/>
                </a:solidFill>
                <a:latin typeface="Calibri" pitchFamily="34" charset="0"/>
                <a:ea typeface="宋体" pitchFamily="2" charset="-122"/>
                <a:cs typeface="Times New Roman" pitchFamily="18" charset="0"/>
              </a:rPr>
              <a:t>是因为弗瑞尔</a:t>
            </a:r>
            <a:r>
              <a:rPr lang="zh-CN" altLang="en-US" sz="3600" b="1" dirty="0" smtClean="0">
                <a:latin typeface="Calibri" pitchFamily="34" charset="0"/>
                <a:ea typeface="宋体" pitchFamily="2" charset="-122"/>
                <a:cs typeface="Times New Roman" pitchFamily="18" charset="0"/>
              </a:rPr>
              <a:t>在此创办了诊所。</a:t>
            </a:r>
            <a:r>
              <a:rPr lang="en-US" altLang="zh-CN" sz="3600" b="1" dirty="0" smtClean="0">
                <a:latin typeface="Calibri" pitchFamily="34" charset="0"/>
                <a:ea typeface="宋体" pitchFamily="2" charset="-122"/>
                <a:cs typeface="Times New Roman" pitchFamily="18" charset="0"/>
              </a:rPr>
              <a:t>(1</a:t>
            </a:r>
            <a:r>
              <a:rPr lang="zh-CN" altLang="en-US" sz="3600" b="1" dirty="0" smtClean="0">
                <a:latin typeface="Calibri" pitchFamily="34" charset="0"/>
                <a:ea typeface="宋体" pitchFamily="2" charset="-122"/>
                <a:cs typeface="Times New Roman" pitchFamily="18" charset="0"/>
              </a:rPr>
              <a:t>分</a:t>
            </a:r>
            <a:r>
              <a:rPr lang="en-US" altLang="zh-CN" sz="3600" b="1" dirty="0" smtClean="0">
                <a:latin typeface="Calibri" pitchFamily="34" charset="0"/>
                <a:ea typeface="宋体" pitchFamily="2" charset="-122"/>
                <a:cs typeface="Times New Roman" pitchFamily="18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 smtClean="0"/>
              <a:t>④</a:t>
            </a:r>
            <a:r>
              <a:rPr lang="zh-CN" altLang="en-US" sz="3600" b="1" dirty="0" smtClean="0">
                <a:latin typeface="Calibri" pitchFamily="34" charset="0"/>
                <a:ea typeface="宋体" pitchFamily="2" charset="-122"/>
                <a:cs typeface="Times New Roman" pitchFamily="18" charset="0"/>
              </a:rPr>
              <a:t>两相对比，</a:t>
            </a:r>
            <a:r>
              <a:rPr lang="zh-CN" altLang="en-US" sz="3600" b="1" dirty="0" smtClean="0">
                <a:solidFill>
                  <a:srgbClr val="FF0000"/>
                </a:solidFill>
              </a:rPr>
              <a:t>突出了</a:t>
            </a:r>
            <a:r>
              <a:rPr lang="zh-CN" altLang="en-US" sz="3600" b="1" dirty="0" smtClean="0">
                <a:solidFill>
                  <a:srgbClr val="FF0000"/>
                </a:solidFill>
                <a:latin typeface="Calibri" pitchFamily="34" charset="0"/>
                <a:ea typeface="宋体" pitchFamily="2" charset="-122"/>
                <a:cs typeface="Times New Roman" pitchFamily="18" charset="0"/>
              </a:rPr>
              <a:t>救助的艰难，</a:t>
            </a:r>
            <a:r>
              <a:rPr lang="zh-CN" altLang="en-US" sz="3600" b="1" dirty="0" smtClean="0">
                <a:solidFill>
                  <a:srgbClr val="FF0000"/>
                </a:solidFill>
              </a:rPr>
              <a:t>强调了弗瑞尔</a:t>
            </a:r>
            <a:r>
              <a:rPr lang="zh-CN" altLang="en-US" sz="3600" b="1" dirty="0" smtClean="0">
                <a:solidFill>
                  <a:srgbClr val="FF0000"/>
                </a:solidFill>
                <a:latin typeface="Calibri" pitchFamily="34" charset="0"/>
                <a:ea typeface="宋体" pitchFamily="2" charset="-122"/>
                <a:cs typeface="Times New Roman" pitchFamily="18" charset="0"/>
              </a:rPr>
              <a:t>“创办诊所”的意义</a:t>
            </a:r>
            <a:r>
              <a:rPr lang="zh-CN" altLang="en-US" sz="3600" b="1" dirty="0" smtClean="0">
                <a:latin typeface="Calibri" pitchFamily="34" charset="0"/>
                <a:ea typeface="宋体" pitchFamily="2" charset="-122"/>
                <a:cs typeface="Times New Roman" pitchFamily="18" charset="0"/>
              </a:rPr>
              <a:t>。</a:t>
            </a:r>
            <a:r>
              <a:rPr lang="en-US" altLang="zh-CN" sz="3600" b="1" dirty="0" smtClean="0">
                <a:latin typeface="Calibri" pitchFamily="34" charset="0"/>
                <a:ea typeface="宋体" pitchFamily="2" charset="-122"/>
                <a:cs typeface="Times New Roman" pitchFamily="18" charset="0"/>
              </a:rPr>
              <a:t>(2</a:t>
            </a:r>
            <a:r>
              <a:rPr lang="zh-CN" altLang="en-US" sz="3600" b="1" dirty="0" smtClean="0">
                <a:latin typeface="Calibri" pitchFamily="34" charset="0"/>
                <a:ea typeface="宋体" pitchFamily="2" charset="-122"/>
                <a:cs typeface="Times New Roman" pitchFamily="18" charset="0"/>
              </a:rPr>
              <a:t>分</a:t>
            </a:r>
            <a:r>
              <a:rPr lang="en-US" altLang="zh-CN" sz="3600" b="1" dirty="0" smtClean="0">
                <a:latin typeface="Calibri" pitchFamily="34" charset="0"/>
                <a:ea typeface="宋体" pitchFamily="2" charset="-122"/>
                <a:cs typeface="Times New Roman" pitchFamily="18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 smtClean="0">
                <a:solidFill>
                  <a:srgbClr val="0000FF"/>
                </a:solidFill>
                <a:latin typeface="Calibri" pitchFamily="34" charset="0"/>
                <a:ea typeface="宋体" pitchFamily="2" charset="-122"/>
                <a:cs typeface="Times New Roman" pitchFamily="18" charset="0"/>
              </a:rPr>
              <a:t>(</a:t>
            </a:r>
            <a:r>
              <a:rPr lang="zh-CN" altLang="en-US" sz="3600" b="1" dirty="0" smtClean="0">
                <a:solidFill>
                  <a:srgbClr val="0000FF"/>
                </a:solidFill>
                <a:latin typeface="Calibri" pitchFamily="34" charset="0"/>
                <a:ea typeface="宋体" pitchFamily="2" charset="-122"/>
                <a:cs typeface="Times New Roman" pitchFamily="18" charset="0"/>
              </a:rPr>
              <a:t>从</a:t>
            </a:r>
            <a:r>
              <a:rPr lang="zh-CN" altLang="en-US" sz="3600" b="1" dirty="0" smtClean="0">
                <a:solidFill>
                  <a:srgbClr val="0000FF"/>
                </a:solidFill>
              </a:rPr>
              <a:t>突出强调了新闻主题的角度谈表达效果</a:t>
            </a:r>
            <a:r>
              <a:rPr lang="en-US" altLang="zh-CN" sz="3600" b="1" dirty="0" smtClean="0">
                <a:solidFill>
                  <a:srgbClr val="0000FF"/>
                </a:solidFill>
              </a:rPr>
              <a:t>)</a:t>
            </a:r>
            <a:endParaRPr lang="en-US" altLang="zh-CN" sz="3600" b="1" dirty="0" smtClean="0">
              <a:latin typeface="Calibri" pitchFamily="34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11760" y="116632"/>
            <a:ext cx="41044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000" b="1" dirty="0" smtClean="0">
                <a:solidFill>
                  <a:srgbClr val="FF0000"/>
                </a:solidFill>
                <a:latin typeface="华文彩云" pitchFamily="2" charset="-122"/>
                <a:ea typeface="华文彩云" pitchFamily="2" charset="-122"/>
                <a:cs typeface="Times New Roman" pitchFamily="18" charset="0"/>
              </a:rPr>
              <a:t>巩固练习</a:t>
            </a:r>
            <a:endParaRPr lang="en-US" altLang="zh-CN" sz="4000" b="1" dirty="0" smtClean="0">
              <a:solidFill>
                <a:srgbClr val="FF0000"/>
              </a:solidFill>
              <a:latin typeface="华文彩云" pitchFamily="2" charset="-122"/>
              <a:ea typeface="华文彩云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1520" y="332656"/>
            <a:ext cx="8424936" cy="603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6600" b="1" dirty="0" smtClean="0">
                <a:solidFill>
                  <a:srgbClr val="FF0000"/>
                </a:solidFill>
                <a:latin typeface="华文琥珀" pitchFamily="2" charset="-122"/>
                <a:ea typeface="华文琥珀" pitchFamily="2" charset="-122"/>
              </a:rPr>
              <a:t>小   结</a:t>
            </a:r>
            <a:endParaRPr lang="en-US" altLang="zh-CN" sz="6600" b="1" dirty="0" smtClean="0">
              <a:solidFill>
                <a:srgbClr val="FF0000"/>
              </a:solidFill>
              <a:latin typeface="华文琥珀" pitchFamily="2" charset="-122"/>
              <a:ea typeface="华文琥珀" pitchFamily="2" charset="-122"/>
            </a:endParaRPr>
          </a:p>
          <a:p>
            <a:r>
              <a:rPr lang="en-US" altLang="zh-CN" sz="4000" b="1" dirty="0" smtClean="0">
                <a:solidFill>
                  <a:srgbClr val="0000FF"/>
                </a:solidFill>
              </a:rPr>
              <a:t>1</a:t>
            </a:r>
            <a:r>
              <a:rPr lang="zh-CN" altLang="en-US" sz="4000" b="1" dirty="0" smtClean="0">
                <a:solidFill>
                  <a:srgbClr val="0000FF"/>
                </a:solidFill>
              </a:rPr>
              <a:t>、做实用类文本阅读题时，要提高文体意识，紧扣文本的文体特征。</a:t>
            </a:r>
            <a:endParaRPr lang="en-US" altLang="zh-CN" sz="4000" b="1" dirty="0" smtClean="0">
              <a:solidFill>
                <a:srgbClr val="0000FF"/>
              </a:solidFill>
            </a:endParaRPr>
          </a:p>
          <a:p>
            <a:endParaRPr lang="en-US" altLang="zh-CN" sz="4000" b="1" dirty="0" smtClean="0">
              <a:solidFill>
                <a:srgbClr val="0000FF"/>
              </a:solidFill>
            </a:endParaRPr>
          </a:p>
          <a:p>
            <a:pPr>
              <a:buNone/>
            </a:pPr>
            <a:r>
              <a:rPr lang="en-US" altLang="zh-CN" sz="4000" b="1" dirty="0" smtClean="0">
                <a:solidFill>
                  <a:srgbClr val="0000FF"/>
                </a:solidFill>
              </a:rPr>
              <a:t>2</a:t>
            </a:r>
            <a:r>
              <a:rPr lang="zh-CN" altLang="en-US" sz="4000" b="1" dirty="0" smtClean="0">
                <a:solidFill>
                  <a:srgbClr val="0000FF"/>
                </a:solidFill>
              </a:rPr>
              <a:t>、答题要规范：</a:t>
            </a:r>
            <a:endParaRPr lang="en-US" altLang="zh-CN" sz="4000" b="1" dirty="0" smtClean="0">
              <a:solidFill>
                <a:srgbClr val="0000FF"/>
              </a:solidFill>
            </a:endParaRPr>
          </a:p>
          <a:p>
            <a:pPr>
              <a:buFont typeface="Wingdings" pitchFamily="2" charset="2"/>
              <a:buChar char="l"/>
            </a:pPr>
            <a:r>
              <a:rPr lang="zh-CN" altLang="en-US" sz="4000" b="1" dirty="0" smtClean="0">
                <a:solidFill>
                  <a:srgbClr val="FF0000"/>
                </a:solidFill>
              </a:rPr>
              <a:t>审准题意：</a:t>
            </a:r>
            <a:r>
              <a:rPr lang="zh-CN" altLang="en-US" sz="4000" b="1" dirty="0" smtClean="0"/>
              <a:t>问什么，答什么</a:t>
            </a:r>
            <a:endParaRPr lang="en-US" altLang="zh-CN" sz="4000" b="1" dirty="0" smtClean="0"/>
          </a:p>
          <a:p>
            <a:pPr>
              <a:buFont typeface="Wingdings" pitchFamily="2" charset="2"/>
              <a:buChar char="l"/>
            </a:pPr>
            <a:r>
              <a:rPr lang="zh-CN" altLang="en-US" sz="4000" b="1" dirty="0" smtClean="0">
                <a:solidFill>
                  <a:srgbClr val="FF0000"/>
                </a:solidFill>
              </a:rPr>
              <a:t>选准角度：</a:t>
            </a:r>
            <a:r>
              <a:rPr lang="zh-CN" altLang="en-US" sz="4000" b="1" dirty="0" smtClean="0"/>
              <a:t>怎么问，怎么答</a:t>
            </a:r>
            <a:endParaRPr lang="en-US" altLang="zh-CN" sz="4000" b="1" dirty="0" smtClean="0"/>
          </a:p>
          <a:p>
            <a:pPr>
              <a:buFont typeface="Wingdings" pitchFamily="2" charset="2"/>
              <a:buChar char="l"/>
            </a:pPr>
            <a:r>
              <a:rPr lang="zh-CN" altLang="en-US" sz="4000" b="1" dirty="0" smtClean="0">
                <a:solidFill>
                  <a:srgbClr val="FF0000"/>
                </a:solidFill>
              </a:rPr>
              <a:t>踩点作答：</a:t>
            </a:r>
            <a:r>
              <a:rPr lang="zh-CN" altLang="en-US" sz="4000" b="1" dirty="0" smtClean="0"/>
              <a:t> 分点答题，要点齐全</a:t>
            </a:r>
            <a:endParaRPr lang="en-US" altLang="zh-CN" sz="4000" b="1" dirty="0" smtClean="0"/>
          </a:p>
          <a:p>
            <a:pPr>
              <a:buFont typeface="Wingdings" pitchFamily="2" charset="2"/>
              <a:buChar char="l"/>
            </a:pPr>
            <a:r>
              <a:rPr lang="zh-CN" altLang="en-US" sz="4000" b="1" dirty="0" smtClean="0">
                <a:solidFill>
                  <a:srgbClr val="FF0000"/>
                </a:solidFill>
              </a:rPr>
              <a:t>准确表述：</a:t>
            </a:r>
            <a:r>
              <a:rPr lang="zh-CN" altLang="en-US" sz="4000" b="1" dirty="0" smtClean="0"/>
              <a:t>术语准确，语句通顺</a:t>
            </a:r>
            <a:endParaRPr lang="zh-CN" altLang="en-US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23728" y="1772816"/>
            <a:ext cx="6120680" cy="255454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8000" b="1" dirty="0" smtClean="0">
                <a:ln w="18000">
                  <a:solidFill>
                    <a:schemeClr val="accent1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新闻阅读之重点突破</a:t>
            </a:r>
            <a:endParaRPr lang="zh-CN" altLang="en-US" sz="8000" b="1" dirty="0">
              <a:ln w="18000">
                <a:solidFill>
                  <a:schemeClr val="accent1"/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79512" y="2276872"/>
            <a:ext cx="842493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 smtClean="0"/>
              <a:t>①这一标题采用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比喻</a:t>
            </a:r>
            <a:r>
              <a:rPr lang="zh-CN" altLang="en-US" sz="3200" b="1" dirty="0" smtClean="0"/>
              <a:t>手法，生动形象。</a:t>
            </a:r>
            <a:endParaRPr lang="en-US" altLang="zh-CN" sz="3200" b="1" dirty="0" smtClean="0"/>
          </a:p>
          <a:p>
            <a:r>
              <a:rPr lang="zh-CN" altLang="en-US" sz="3200" b="1" dirty="0" smtClean="0"/>
              <a:t>②</a:t>
            </a:r>
            <a:r>
              <a:rPr lang="en-US" sz="3200" b="1" dirty="0" smtClean="0"/>
              <a:t>“</a:t>
            </a:r>
            <a:r>
              <a:rPr lang="zh-CN" altLang="en-US" sz="3200" b="1" dirty="0" smtClean="0"/>
              <a:t>云端深处</a:t>
            </a:r>
            <a:r>
              <a:rPr lang="en-US" sz="3200" b="1" dirty="0" smtClean="0"/>
              <a:t>”</a:t>
            </a:r>
            <a:r>
              <a:rPr lang="zh-CN" altLang="en-US" sz="3200" b="1" dirty="0" smtClean="0"/>
              <a:t>指在海拔</a:t>
            </a:r>
            <a:r>
              <a:rPr lang="en-US" sz="3200" b="1" dirty="0" smtClean="0"/>
              <a:t>5200</a:t>
            </a:r>
            <a:r>
              <a:rPr lang="zh-CN" altLang="en-US" sz="3200" b="1" dirty="0" smtClean="0"/>
              <a:t>米的珠穆朗玛峰上，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极言该诊所位置高寒，医疗条件恶劣。</a:t>
            </a:r>
          </a:p>
          <a:p>
            <a:r>
              <a:rPr lang="zh-CN" altLang="en-US" sz="3200" b="1" dirty="0" smtClean="0"/>
              <a:t>③</a:t>
            </a:r>
            <a:r>
              <a:rPr lang="en-US" sz="3200" b="1" dirty="0" smtClean="0"/>
              <a:t>“</a:t>
            </a:r>
            <a:r>
              <a:rPr lang="zh-CN" altLang="en-US" sz="3200" b="1" dirty="0" smtClean="0"/>
              <a:t>菩萨</a:t>
            </a:r>
            <a:r>
              <a:rPr lang="en-US" sz="3200" b="1" dirty="0" smtClean="0"/>
              <a:t>”</a:t>
            </a:r>
            <a:r>
              <a:rPr lang="zh-CN" altLang="en-US" sz="3200" b="1" dirty="0" smtClean="0"/>
              <a:t>指</a:t>
            </a:r>
            <a:r>
              <a:rPr lang="en-US" sz="3200" b="1" dirty="0" smtClean="0"/>
              <a:t>53</a:t>
            </a:r>
            <a:r>
              <a:rPr lang="zh-CN" altLang="en-US" sz="3200" b="1" dirty="0" smtClean="0"/>
              <a:t>岁的高原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女医生</a:t>
            </a:r>
            <a:r>
              <a:rPr lang="zh-CN" altLang="en-US" sz="3200" b="1" dirty="0" smtClean="0">
                <a:solidFill>
                  <a:srgbClr val="FF0000"/>
                </a:solidFill>
                <a:latin typeface="Calibri" pitchFamily="34" charset="0"/>
                <a:ea typeface="宋体" pitchFamily="2" charset="-122"/>
                <a:cs typeface="Times New Roman" pitchFamily="18" charset="0"/>
              </a:rPr>
              <a:t>弗</a:t>
            </a:r>
            <a:r>
              <a:rPr lang="zh-CN" altLang="en-US" sz="3200" b="1" dirty="0" smtClean="0"/>
              <a:t>瑞尔以及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互相救助的登山者</a:t>
            </a:r>
            <a:r>
              <a:rPr lang="zh-CN" altLang="en-US" sz="3200" b="1" dirty="0" smtClean="0"/>
              <a:t>。</a:t>
            </a:r>
            <a:endParaRPr lang="en-US" altLang="zh-CN" sz="3200" b="1" dirty="0" smtClean="0"/>
          </a:p>
          <a:p>
            <a:r>
              <a:rPr lang="zh-CN" altLang="en-US" sz="3200" b="1" dirty="0" smtClean="0"/>
              <a:t>④能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吸引读者，引领全文</a:t>
            </a:r>
            <a:r>
              <a:rPr lang="zh-CN" altLang="en-US" sz="3200" b="1" dirty="0" smtClean="0"/>
              <a:t>，也表达了作者对女医生</a:t>
            </a:r>
            <a:r>
              <a:rPr lang="zh-CN" altLang="en-US" sz="3200" b="1" dirty="0" smtClean="0">
                <a:solidFill>
                  <a:srgbClr val="FF0000"/>
                </a:solidFill>
                <a:latin typeface="Calibri" pitchFamily="34" charset="0"/>
                <a:ea typeface="宋体" pitchFamily="2" charset="-122"/>
                <a:cs typeface="Times New Roman" pitchFamily="18" charset="0"/>
              </a:rPr>
              <a:t>弗</a:t>
            </a:r>
            <a:r>
              <a:rPr lang="zh-CN" altLang="en-US" sz="3200" b="1" dirty="0" smtClean="0"/>
              <a:t>瑞尔以及互相救助的登山者的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崇高敬意</a:t>
            </a:r>
            <a:r>
              <a:rPr lang="zh-CN" altLang="en-US" sz="3200" b="1" dirty="0" smtClean="0"/>
              <a:t>。</a:t>
            </a:r>
            <a:endParaRPr lang="zh-CN" altLang="en-US" sz="3200" b="1" dirty="0"/>
          </a:p>
        </p:txBody>
      </p:sp>
      <p:sp>
        <p:nvSpPr>
          <p:cNvPr id="4" name="矩形 3"/>
          <p:cNvSpPr/>
          <p:nvPr/>
        </p:nvSpPr>
        <p:spPr>
          <a:xfrm>
            <a:off x="179512" y="980728"/>
            <a:ext cx="828092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0000FF"/>
                </a:solidFill>
              </a:rPr>
              <a:t>5.“</a:t>
            </a:r>
            <a:r>
              <a:rPr lang="zh-CN" altLang="en-US" sz="3200" b="1" dirty="0" smtClean="0">
                <a:solidFill>
                  <a:srgbClr val="0000FF"/>
                </a:solidFill>
              </a:rPr>
              <a:t>云端深处有</a:t>
            </a:r>
            <a:r>
              <a:rPr lang="en-US" sz="3200" b="1" dirty="0" smtClean="0">
                <a:solidFill>
                  <a:srgbClr val="0000FF"/>
                </a:solidFill>
              </a:rPr>
              <a:t>‘</a:t>
            </a:r>
            <a:r>
              <a:rPr lang="zh-CN" altLang="en-US" sz="3200" b="1" dirty="0" smtClean="0">
                <a:solidFill>
                  <a:srgbClr val="0000FF"/>
                </a:solidFill>
              </a:rPr>
              <a:t>菩萨</a:t>
            </a:r>
            <a:r>
              <a:rPr lang="en-US" sz="3200" b="1" dirty="0" smtClean="0">
                <a:solidFill>
                  <a:srgbClr val="0000FF"/>
                </a:solidFill>
              </a:rPr>
              <a:t>’”</a:t>
            </a:r>
            <a:r>
              <a:rPr lang="zh-CN" altLang="en-US" sz="3200" b="1" dirty="0" smtClean="0">
                <a:solidFill>
                  <a:srgbClr val="0000FF"/>
                </a:solidFill>
              </a:rPr>
              <a:t>简要分析这个标题好在哪儿？</a:t>
            </a:r>
            <a:r>
              <a:rPr lang="en-US" sz="3200" b="1" dirty="0" smtClean="0">
                <a:solidFill>
                  <a:srgbClr val="0000FF"/>
                </a:solidFill>
              </a:rPr>
              <a:t>(4</a:t>
            </a:r>
            <a:r>
              <a:rPr lang="zh-CN" altLang="en-US" sz="3200" b="1" dirty="0" smtClean="0">
                <a:solidFill>
                  <a:srgbClr val="0000FF"/>
                </a:solidFill>
              </a:rPr>
              <a:t>分</a:t>
            </a:r>
            <a:r>
              <a:rPr lang="en-US" sz="3200" b="1" dirty="0" smtClean="0">
                <a:solidFill>
                  <a:srgbClr val="0000FF"/>
                </a:solidFill>
              </a:rPr>
              <a:t>)</a:t>
            </a:r>
            <a:endParaRPr lang="zh-CN" altLang="en-US" sz="3200" b="1" dirty="0" smtClean="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87824" y="260648"/>
            <a:ext cx="3096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FF0000"/>
                </a:solidFill>
                <a:latin typeface="华文彩云" pitchFamily="2" charset="-122"/>
                <a:ea typeface="华文彩云" pitchFamily="2" charset="-122"/>
              </a:rPr>
              <a:t>拓展练习</a:t>
            </a:r>
            <a:endParaRPr lang="zh-CN" altLang="en-US" sz="4000" dirty="0">
              <a:solidFill>
                <a:srgbClr val="FF0000"/>
              </a:solidFill>
              <a:latin typeface="华文彩云" pitchFamily="2" charset="-122"/>
              <a:ea typeface="华文彩云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51520" y="1052736"/>
            <a:ext cx="8572528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rgbClr val="0000FF"/>
                </a:solidFill>
                <a:latin typeface="黑体" pitchFamily="2" charset="-122"/>
              </a:rPr>
              <a:t>6</a:t>
            </a:r>
            <a:r>
              <a:rPr lang="zh-CN" altLang="en-US" sz="3200" b="1" dirty="0" smtClean="0">
                <a:solidFill>
                  <a:srgbClr val="0000FF"/>
                </a:solidFill>
                <a:latin typeface="黑体" pitchFamily="2" charset="-122"/>
              </a:rPr>
              <a:t>、</a:t>
            </a:r>
            <a:r>
              <a:rPr kumimoji="0" lang="zh-CN" altLang="en-US" sz="3200" b="1" dirty="0" smtClean="0">
                <a:solidFill>
                  <a:srgbClr val="0000FF"/>
                </a:solidFill>
                <a:latin typeface="黑体" pitchFamily="2" charset="-122"/>
              </a:rPr>
              <a:t>新闻</a:t>
            </a:r>
            <a:r>
              <a:rPr kumimoji="0" lang="zh-CN" altLang="en-US" sz="3200" b="1" dirty="0">
                <a:solidFill>
                  <a:srgbClr val="0000FF"/>
                </a:solidFill>
                <a:latin typeface="黑体" pitchFamily="2" charset="-122"/>
              </a:rPr>
              <a:t>的标题被喻为新闻的</a:t>
            </a:r>
            <a:r>
              <a:rPr kumimoji="0" lang="zh-CN" altLang="en-US" sz="3200" b="1" dirty="0">
                <a:solidFill>
                  <a:srgbClr val="0000FF"/>
                </a:solidFill>
                <a:latin typeface="Arial"/>
              </a:rPr>
              <a:t>“</a:t>
            </a:r>
            <a:r>
              <a:rPr kumimoji="0" lang="zh-CN" altLang="en-US" sz="3200" b="1" dirty="0">
                <a:solidFill>
                  <a:srgbClr val="0000FF"/>
                </a:solidFill>
                <a:latin typeface="黑体" pitchFamily="2" charset="-122"/>
              </a:rPr>
              <a:t>眼睛</a:t>
            </a:r>
            <a:r>
              <a:rPr kumimoji="0" lang="zh-CN" altLang="en-US" sz="3200" b="1" dirty="0">
                <a:solidFill>
                  <a:srgbClr val="0000FF"/>
                </a:solidFill>
                <a:latin typeface="Arial"/>
              </a:rPr>
              <a:t>”</a:t>
            </a:r>
            <a:r>
              <a:rPr kumimoji="0" lang="zh-CN" altLang="en-US" sz="3200" b="1" dirty="0">
                <a:solidFill>
                  <a:srgbClr val="0000FF"/>
                </a:solidFill>
                <a:latin typeface="黑体" pitchFamily="2" charset="-122"/>
              </a:rPr>
              <a:t>，标题是否精彩，直接关系到能否激发读者的阅读欲望。试析本文标题的妙处</a:t>
            </a:r>
            <a:r>
              <a:rPr kumimoji="0" lang="zh-CN" altLang="en-US" sz="3200" b="1" dirty="0" smtClean="0">
                <a:solidFill>
                  <a:srgbClr val="0000FF"/>
                </a:solidFill>
                <a:latin typeface="黑体" pitchFamily="2" charset="-122"/>
              </a:rPr>
              <a:t>。</a:t>
            </a:r>
            <a:r>
              <a:rPr kumimoji="0" lang="en-US" altLang="zh-CN" sz="3200" b="1" dirty="0" smtClean="0">
                <a:solidFill>
                  <a:srgbClr val="0000FF"/>
                </a:solidFill>
                <a:latin typeface="黑体" pitchFamily="2" charset="-122"/>
              </a:rPr>
              <a:t>(4</a:t>
            </a:r>
            <a:r>
              <a:rPr kumimoji="0" lang="zh-CN" altLang="en-US" sz="3200" b="1" dirty="0" smtClean="0">
                <a:solidFill>
                  <a:srgbClr val="0000FF"/>
                </a:solidFill>
                <a:latin typeface="黑体" pitchFamily="2" charset="-122"/>
              </a:rPr>
              <a:t>分</a:t>
            </a:r>
            <a:r>
              <a:rPr kumimoji="0" lang="en-US" altLang="zh-CN" sz="3200" b="1" dirty="0" smtClean="0">
                <a:solidFill>
                  <a:srgbClr val="0000FF"/>
                </a:solidFill>
                <a:latin typeface="黑体" pitchFamily="2" charset="-122"/>
              </a:rPr>
              <a:t>)</a:t>
            </a:r>
            <a:endParaRPr kumimoji="0" lang="zh-CN" altLang="en-US" sz="3200" b="1" dirty="0">
              <a:solidFill>
                <a:srgbClr val="0000FF"/>
              </a:solidFill>
              <a:latin typeface="黑体" pitchFamily="2" charset="-122"/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51520" y="2924944"/>
            <a:ext cx="8352928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kumimoji="0" lang="en-US" altLang="zh-CN" sz="3200" b="1" dirty="0">
                <a:solidFill>
                  <a:srgbClr val="FF3300"/>
                </a:solidFill>
                <a:latin typeface="Comic Sans MS" pitchFamily="66" charset="0"/>
              </a:rPr>
              <a:t>【</a:t>
            </a:r>
            <a:r>
              <a:rPr kumimoji="0" lang="zh-CN" altLang="en-US" sz="3200" b="1" dirty="0">
                <a:solidFill>
                  <a:srgbClr val="FF3300"/>
                </a:solidFill>
                <a:latin typeface="Comic Sans MS" pitchFamily="66" charset="0"/>
              </a:rPr>
              <a:t>参考答案</a:t>
            </a:r>
            <a:r>
              <a:rPr kumimoji="0" lang="en-US" altLang="zh-CN" sz="3200" b="1" dirty="0" smtClean="0">
                <a:solidFill>
                  <a:srgbClr val="FF3300"/>
                </a:solidFill>
                <a:latin typeface="Comic Sans MS" pitchFamily="66" charset="0"/>
              </a:rPr>
              <a:t>】</a:t>
            </a:r>
          </a:p>
          <a:p>
            <a:r>
              <a:rPr lang="zh-CN" altLang="en-US" sz="3200" b="1" dirty="0" smtClean="0">
                <a:solidFill>
                  <a:srgbClr val="C00000"/>
                </a:solidFill>
              </a:rPr>
              <a:t> </a:t>
            </a:r>
            <a:r>
              <a:rPr lang="zh-CN" altLang="en-US" sz="3200" b="1" dirty="0" smtClean="0">
                <a:solidFill>
                  <a:srgbClr val="0000FF"/>
                </a:solidFill>
              </a:rPr>
              <a:t>①</a:t>
            </a:r>
            <a:r>
              <a:rPr kumimoji="0" lang="zh-CN" altLang="en-US" sz="3200" b="1" dirty="0" smtClean="0">
                <a:solidFill>
                  <a:srgbClr val="0000FF"/>
                </a:solidFill>
                <a:latin typeface="Comic Sans MS" pitchFamily="66" charset="0"/>
              </a:rPr>
              <a:t>这一</a:t>
            </a:r>
            <a:r>
              <a:rPr kumimoji="0" lang="zh-CN" altLang="en-US" sz="3200" b="1" dirty="0">
                <a:solidFill>
                  <a:srgbClr val="0000FF"/>
                </a:solidFill>
                <a:latin typeface="Comic Sans MS" pitchFamily="66" charset="0"/>
              </a:rPr>
              <a:t>标题</a:t>
            </a:r>
            <a:r>
              <a:rPr kumimoji="0" lang="zh-CN" altLang="en-US" sz="3200" b="1" dirty="0" smtClean="0">
                <a:solidFill>
                  <a:srgbClr val="0000FF"/>
                </a:solidFill>
                <a:latin typeface="Comic Sans MS" pitchFamily="66" charset="0"/>
              </a:rPr>
              <a:t>巧妙</a:t>
            </a:r>
            <a:r>
              <a:rPr lang="zh-CN" altLang="en-US" sz="3200" b="1" dirty="0" smtClean="0">
                <a:solidFill>
                  <a:srgbClr val="FF0000"/>
                </a:solidFill>
                <a:latin typeface="Comic Sans MS" pitchFamily="66" charset="0"/>
              </a:rPr>
              <a:t>化</a:t>
            </a:r>
            <a:r>
              <a:rPr kumimoji="0" lang="zh-CN" altLang="en-US" sz="3200" b="1" dirty="0" smtClean="0">
                <a:solidFill>
                  <a:srgbClr val="FF0000"/>
                </a:solidFill>
                <a:latin typeface="Comic Sans MS" pitchFamily="66" charset="0"/>
              </a:rPr>
              <a:t>用</a:t>
            </a:r>
            <a:r>
              <a:rPr kumimoji="0" lang="zh-CN" altLang="en-US" sz="3200" b="1" dirty="0" smtClean="0">
                <a:solidFill>
                  <a:srgbClr val="0000FF"/>
                </a:solidFill>
                <a:latin typeface="Comic Sans MS" pitchFamily="66" charset="0"/>
              </a:rPr>
              <a:t>了名作</a:t>
            </a:r>
            <a:r>
              <a:rPr kumimoji="0" lang="en-US" altLang="zh-CN" sz="3200" b="1" dirty="0" smtClean="0">
                <a:solidFill>
                  <a:srgbClr val="0000FF"/>
                </a:solidFill>
                <a:latin typeface="Comic Sans MS" pitchFamily="66" charset="0"/>
              </a:rPr>
              <a:t>《</a:t>
            </a:r>
            <a:r>
              <a:rPr lang="zh-CN" altLang="en-US" sz="3200" b="1" dirty="0" smtClean="0">
                <a:solidFill>
                  <a:srgbClr val="0000FF"/>
                </a:solidFill>
              </a:rPr>
              <a:t>谁动了我的奶酪？</a:t>
            </a:r>
            <a:r>
              <a:rPr lang="en-US" altLang="zh-CN" sz="3200" b="1" dirty="0" smtClean="0">
                <a:solidFill>
                  <a:srgbClr val="0000FF"/>
                </a:solidFill>
              </a:rPr>
              <a:t>》</a:t>
            </a:r>
            <a:r>
              <a:rPr lang="zh-CN" altLang="en-US" sz="3200" b="1" dirty="0" smtClean="0">
                <a:solidFill>
                  <a:srgbClr val="0000FF"/>
                </a:solidFill>
              </a:rPr>
              <a:t>的标题</a:t>
            </a:r>
            <a:r>
              <a:rPr lang="en-US" altLang="zh-CN" sz="3200" b="1" dirty="0" smtClean="0">
                <a:solidFill>
                  <a:srgbClr val="0000FF"/>
                </a:solidFill>
              </a:rPr>
              <a:t>,</a:t>
            </a:r>
            <a:r>
              <a:rPr lang="zh-CN" altLang="en-US" sz="3200" b="1" dirty="0" smtClean="0">
                <a:solidFill>
                  <a:srgbClr val="0000FF"/>
                </a:solidFill>
              </a:rPr>
              <a:t>吸引了读者的注意力。②用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比喻</a:t>
            </a:r>
            <a:r>
              <a:rPr lang="zh-CN" altLang="en-US" sz="3200" b="1" dirty="0" smtClean="0">
                <a:solidFill>
                  <a:srgbClr val="0000FF"/>
                </a:solidFill>
                <a:latin typeface="Comic Sans MS" pitchFamily="66" charset="0"/>
              </a:rPr>
              <a:t>的手法，</a:t>
            </a:r>
            <a:r>
              <a:rPr lang="zh-CN" altLang="en-US" sz="3200" b="1" dirty="0" smtClean="0">
                <a:solidFill>
                  <a:srgbClr val="0000FF"/>
                </a:solidFill>
              </a:rPr>
              <a:t> </a:t>
            </a:r>
            <a:r>
              <a:rPr lang="zh-CN" altLang="en-US" sz="3200" b="1" dirty="0" smtClean="0">
                <a:solidFill>
                  <a:srgbClr val="0000FF"/>
                </a:solidFill>
                <a:latin typeface="Comic Sans MS" pitchFamily="66" charset="0"/>
              </a:rPr>
              <a:t>把</a:t>
            </a:r>
            <a:r>
              <a:rPr lang="zh-CN" altLang="en-US" sz="3200" b="1" dirty="0" smtClean="0">
                <a:solidFill>
                  <a:srgbClr val="0000FF"/>
                </a:solidFill>
              </a:rPr>
              <a:t>利益比成奶酪，生动形象</a:t>
            </a:r>
            <a:r>
              <a:rPr lang="zh-CN" altLang="en-US" sz="3200" b="1" dirty="0" smtClean="0">
                <a:solidFill>
                  <a:srgbClr val="0000FF"/>
                </a:solidFill>
                <a:latin typeface="Comic Sans MS" pitchFamily="66" charset="0"/>
              </a:rPr>
              <a:t>。</a:t>
            </a:r>
            <a:r>
              <a:rPr lang="zh-CN" altLang="en-US" sz="3200" b="1" dirty="0" smtClean="0">
                <a:solidFill>
                  <a:srgbClr val="0000FF"/>
                </a:solidFill>
              </a:rPr>
              <a:t>③ </a:t>
            </a:r>
            <a:r>
              <a:rPr kumimoji="0" lang="zh-CN" altLang="en-US" sz="3200" b="1" dirty="0" smtClean="0">
                <a:solidFill>
                  <a:srgbClr val="FF0000"/>
                </a:solidFill>
                <a:latin typeface="Comic Sans MS" pitchFamily="66" charset="0"/>
              </a:rPr>
              <a:t>高</a:t>
            </a:r>
            <a:r>
              <a:rPr kumimoji="0" lang="zh-CN" altLang="en-US" sz="3200" b="1" dirty="0">
                <a:solidFill>
                  <a:srgbClr val="FF0000"/>
                </a:solidFill>
                <a:latin typeface="Comic Sans MS" pitchFamily="66" charset="0"/>
              </a:rPr>
              <a:t>度概括</a:t>
            </a:r>
            <a:r>
              <a:rPr kumimoji="0" lang="zh-CN" altLang="en-US" sz="3200" b="1" dirty="0" smtClean="0">
                <a:solidFill>
                  <a:srgbClr val="FF0000"/>
                </a:solidFill>
                <a:latin typeface="Comic Sans MS" pitchFamily="66" charset="0"/>
              </a:rPr>
              <a:t>了</a:t>
            </a:r>
            <a:r>
              <a:rPr lang="zh-CN" altLang="en-US" sz="3200" b="1" dirty="0" smtClean="0">
                <a:solidFill>
                  <a:srgbClr val="0000FF"/>
                </a:solidFill>
              </a:rPr>
              <a:t>余额宝的出现对其他金融行业利益的触动。④疑问句的形式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激发</a:t>
            </a:r>
            <a:r>
              <a:rPr kumimoji="0" lang="zh-CN" altLang="en-US" sz="3200" b="1" dirty="0" smtClean="0">
                <a:solidFill>
                  <a:srgbClr val="FF0000"/>
                </a:solidFill>
                <a:latin typeface="Comic Sans MS" pitchFamily="66" charset="0"/>
              </a:rPr>
              <a:t>读者的阅读兴趣</a:t>
            </a:r>
            <a:r>
              <a:rPr lang="zh-CN" altLang="en-US" sz="3200" b="1" dirty="0" smtClean="0">
                <a:solidFill>
                  <a:srgbClr val="0000FF"/>
                </a:solidFill>
                <a:latin typeface="Comic Sans MS" pitchFamily="66" charset="0"/>
              </a:rPr>
              <a:t>。</a:t>
            </a:r>
            <a:endParaRPr kumimoji="0" lang="zh-CN" altLang="en-US" sz="3200" b="1" dirty="0">
              <a:solidFill>
                <a:srgbClr val="0000FF"/>
              </a:solidFill>
              <a:latin typeface="Comic Sans MS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87824" y="260648"/>
            <a:ext cx="3096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FF0000"/>
                </a:solidFill>
                <a:latin typeface="华文彩云" pitchFamily="2" charset="-122"/>
                <a:ea typeface="华文彩云" pitchFamily="2" charset="-122"/>
              </a:rPr>
              <a:t>拓展练习</a:t>
            </a:r>
            <a:endParaRPr lang="zh-CN" altLang="en-US" sz="4000" dirty="0">
              <a:solidFill>
                <a:srgbClr val="FF0000"/>
              </a:solidFill>
              <a:latin typeface="华文彩云" pitchFamily="2" charset="-122"/>
              <a:ea typeface="华文彩云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 build="p" autoUpdateAnimBg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67544" y="2132856"/>
            <a:ext cx="7776864" cy="4081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>
              <a:lnSpc>
                <a:spcPct val="120000"/>
              </a:lnSpc>
            </a:pPr>
            <a:r>
              <a:rPr lang="zh-CN" altLang="en-US" sz="5400" b="1" dirty="0" smtClean="0">
                <a:latin typeface="华文新魏" pitchFamily="2" charset="-122"/>
                <a:ea typeface="华文新魏" pitchFamily="2" charset="-122"/>
              </a:rPr>
              <a:t>     分析新闻的真实性、</a:t>
            </a:r>
            <a:endParaRPr lang="en-US" altLang="zh-CN" sz="5400" b="1" dirty="0" smtClean="0">
              <a:latin typeface="华文新魏" pitchFamily="2" charset="-122"/>
              <a:ea typeface="华文新魏" pitchFamily="2" charset="-122"/>
            </a:endParaRPr>
          </a:p>
          <a:p>
            <a:pPr marL="914400" indent="-914400">
              <a:lnSpc>
                <a:spcPct val="120000"/>
              </a:lnSpc>
            </a:pPr>
            <a:r>
              <a:rPr lang="en-US" altLang="zh-CN" sz="5400" b="1" dirty="0" smtClean="0">
                <a:latin typeface="华文新魏" pitchFamily="2" charset="-122"/>
                <a:ea typeface="华文新魏" pitchFamily="2" charset="-122"/>
              </a:rPr>
              <a:t>     </a:t>
            </a:r>
            <a:r>
              <a:rPr lang="zh-CN" altLang="en-US" sz="5400" b="1" dirty="0" smtClean="0">
                <a:latin typeface="华文新魏" pitchFamily="2" charset="-122"/>
                <a:ea typeface="华文新魏" pitchFamily="2" charset="-122"/>
              </a:rPr>
              <a:t>分析新闻的表现手法</a:t>
            </a:r>
            <a:endParaRPr lang="en-US" altLang="zh-CN" sz="5400" b="1" dirty="0" smtClean="0">
              <a:latin typeface="华文新魏" pitchFamily="2" charset="-122"/>
              <a:ea typeface="华文新魏" pitchFamily="2" charset="-122"/>
            </a:endParaRPr>
          </a:p>
          <a:p>
            <a:pPr marL="914400" indent="-914400">
              <a:lnSpc>
                <a:spcPct val="120000"/>
              </a:lnSpc>
            </a:pPr>
            <a:r>
              <a:rPr lang="zh-CN" altLang="en-US" sz="5400" b="1" dirty="0" smtClean="0">
                <a:latin typeface="华文新魏" pitchFamily="2" charset="-122"/>
                <a:ea typeface="华文新魏" pitchFamily="2" charset="-122"/>
              </a:rPr>
              <a:t>             解题指导</a:t>
            </a:r>
            <a:endParaRPr lang="en-US" altLang="zh-CN" sz="5400" b="1" dirty="0" smtClean="0">
              <a:latin typeface="华文新魏" pitchFamily="2" charset="-122"/>
              <a:ea typeface="华文新魏" pitchFamily="2" charset="-122"/>
            </a:endParaRPr>
          </a:p>
          <a:p>
            <a:pPr marL="914400" indent="-914400">
              <a:lnSpc>
                <a:spcPct val="120000"/>
              </a:lnSpc>
            </a:pPr>
            <a:endParaRPr lang="en-US" altLang="zh-CN" sz="5400" b="1" dirty="0" smtClean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60648"/>
            <a:ext cx="8424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u"/>
            </a:pPr>
            <a:r>
              <a:rPr lang="zh-CN" altLang="en-US" sz="6000" b="1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本课重点突破</a:t>
            </a:r>
            <a:endParaRPr lang="zh-CN" altLang="en-US" sz="6000" b="1" dirty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Rot="1" noChangeArrowheads="1"/>
          </p:cNvSpPr>
          <p:nvPr/>
        </p:nvSpPr>
        <p:spPr>
          <a:xfrm>
            <a:off x="179512" y="0"/>
            <a:ext cx="8606190" cy="145271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4400" b="1" i="0" u="none" strike="noStrike" kern="1200" cap="small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中宋" pitchFamily="2" charset="-122"/>
                <a:ea typeface="华文中宋" pitchFamily="2" charset="-122"/>
                <a:cs typeface="+mj-cs"/>
              </a:rPr>
              <a:t>重点突破一：</a:t>
            </a:r>
            <a:r>
              <a:rPr kumimoji="0" lang="en-US" altLang="zh-CN" sz="4400" b="1" i="0" u="none" strike="noStrike" kern="1200" cap="small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中宋" pitchFamily="2" charset="-122"/>
                <a:ea typeface="华文中宋" pitchFamily="2" charset="-122"/>
                <a:cs typeface="+mj-cs"/>
              </a:rPr>
              <a:t/>
            </a:r>
            <a:br>
              <a:rPr kumimoji="0" lang="en-US" altLang="zh-CN" sz="4400" b="1" i="0" u="none" strike="noStrike" kern="1200" cap="small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中宋" pitchFamily="2" charset="-122"/>
                <a:ea typeface="华文中宋" pitchFamily="2" charset="-122"/>
                <a:cs typeface="+mj-cs"/>
              </a:rPr>
            </a:br>
            <a:r>
              <a:rPr kumimoji="0" lang="zh-CN" altLang="en-US" sz="4400" b="1" i="0" u="none" strike="noStrike" kern="1200" cap="small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中宋" pitchFamily="2" charset="-122"/>
                <a:ea typeface="华文中宋" pitchFamily="2" charset="-122"/>
                <a:cs typeface="+mj-cs"/>
              </a:rPr>
              <a:t>分析新闻的真实性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1412776"/>
            <a:ext cx="820891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0000FF"/>
                </a:solidFill>
              </a:rPr>
              <a:t>常见设问方式</a:t>
            </a:r>
            <a:r>
              <a:rPr lang="en-US" altLang="zh-CN" sz="3600" b="1" dirty="0" smtClean="0">
                <a:solidFill>
                  <a:srgbClr val="0000FF"/>
                </a:solidFill>
              </a:rPr>
              <a:t>:</a:t>
            </a:r>
          </a:p>
          <a:p>
            <a:endParaRPr lang="en-US" altLang="zh-CN" sz="3600" b="1" dirty="0" smtClean="0">
              <a:solidFill>
                <a:srgbClr val="0000FF"/>
              </a:solidFill>
            </a:endParaRPr>
          </a:p>
          <a:p>
            <a:r>
              <a:rPr lang="en-US" altLang="zh-CN" sz="3600" b="1" dirty="0" smtClean="0">
                <a:solidFill>
                  <a:srgbClr val="0000FF"/>
                </a:solidFill>
              </a:rPr>
              <a:t>1</a:t>
            </a:r>
            <a:r>
              <a:rPr lang="zh-CN" altLang="en-US" sz="3600" b="1" dirty="0" smtClean="0">
                <a:solidFill>
                  <a:srgbClr val="0000FF"/>
                </a:solidFill>
              </a:rPr>
              <a:t>、这篇报道从哪些方面体现出新闻的真实性？</a:t>
            </a:r>
            <a:endParaRPr lang="en-US" altLang="zh-CN" sz="3600" b="1" dirty="0" smtClean="0">
              <a:solidFill>
                <a:srgbClr val="0000FF"/>
              </a:solidFill>
            </a:endParaRPr>
          </a:p>
          <a:p>
            <a:r>
              <a:rPr lang="en-US" altLang="zh-CN" sz="3600" b="1" dirty="0" smtClean="0">
                <a:solidFill>
                  <a:srgbClr val="0000FF"/>
                </a:solidFill>
              </a:rPr>
              <a:t>2</a:t>
            </a:r>
            <a:r>
              <a:rPr lang="zh-CN" altLang="en-US" sz="3600" b="1" dirty="0" smtClean="0">
                <a:solidFill>
                  <a:srgbClr val="0000FF"/>
                </a:solidFill>
              </a:rPr>
              <a:t>、请问这篇报道是怎样体现新闻的真实性的？</a:t>
            </a:r>
            <a:endParaRPr lang="en-US" altLang="zh-CN" sz="3600" b="1" dirty="0" smtClean="0">
              <a:solidFill>
                <a:srgbClr val="0000FF"/>
              </a:solidFill>
            </a:endParaRPr>
          </a:p>
          <a:p>
            <a:r>
              <a:rPr lang="en-US" altLang="zh-CN" sz="3600" b="1" dirty="0" smtClean="0">
                <a:solidFill>
                  <a:srgbClr val="0000FF"/>
                </a:solidFill>
              </a:rPr>
              <a:t>3</a:t>
            </a:r>
            <a:r>
              <a:rPr lang="zh-CN" altLang="en-US" sz="3600" b="1" dirty="0" smtClean="0">
                <a:solidFill>
                  <a:srgbClr val="0000FF"/>
                </a:solidFill>
              </a:rPr>
              <a:t>、</a:t>
            </a:r>
            <a:r>
              <a:rPr lang="en-US" sz="3600" b="1" dirty="0" smtClean="0">
                <a:solidFill>
                  <a:srgbClr val="0000FF"/>
                </a:solidFill>
              </a:rPr>
              <a:t> </a:t>
            </a:r>
            <a:r>
              <a:rPr lang="zh-CN" altLang="en-US" sz="3600" b="1" dirty="0" smtClean="0">
                <a:solidFill>
                  <a:srgbClr val="0000FF"/>
                </a:solidFill>
              </a:rPr>
              <a:t>请从新闻的特点（和主题两个方面），分析本文获得巨大成功的原因。</a:t>
            </a:r>
            <a:r>
              <a:rPr lang="en-US" sz="3600" b="1" dirty="0" smtClean="0">
                <a:solidFill>
                  <a:srgbClr val="0000FF"/>
                </a:solidFill>
              </a:rPr>
              <a:t>  </a:t>
            </a:r>
          </a:p>
          <a:p>
            <a:endParaRPr lang="zh-CN" altLang="en-US" sz="36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>
          <a:xfrm>
            <a:off x="467544" y="2420888"/>
            <a:ext cx="8208912" cy="3524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zh-CN" altLang="en-US" sz="4000" b="1" dirty="0" smtClean="0"/>
              <a:t>①从细节描写作用的角度思考；</a:t>
            </a:r>
          </a:p>
          <a:p>
            <a:pPr>
              <a:lnSpc>
                <a:spcPct val="130000"/>
              </a:lnSpc>
              <a:buNone/>
            </a:pPr>
            <a:r>
              <a:rPr lang="zh-CN" altLang="en-US" sz="4000" b="1" dirty="0" smtClean="0"/>
              <a:t>②从新闻数据运用的角度思考；</a:t>
            </a:r>
          </a:p>
          <a:p>
            <a:pPr>
              <a:lnSpc>
                <a:spcPct val="130000"/>
              </a:lnSpc>
              <a:buNone/>
            </a:pPr>
            <a:r>
              <a:rPr lang="zh-CN" altLang="en-US" sz="4000" b="1" dirty="0" smtClean="0"/>
              <a:t>③从第一人称叙述的角度思考；</a:t>
            </a:r>
            <a:endParaRPr lang="en-US" altLang="zh-CN" sz="4000" b="1" dirty="0" smtClean="0"/>
          </a:p>
          <a:p>
            <a:pPr>
              <a:lnSpc>
                <a:spcPct val="130000"/>
              </a:lnSpc>
              <a:buNone/>
            </a:pPr>
            <a:r>
              <a:rPr lang="zh-CN" altLang="en-US" sz="4000" b="1" dirty="0" smtClean="0"/>
              <a:t>④从引用人物话语的角度思考。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51520" y="188640"/>
            <a:ext cx="8424936" cy="1647056"/>
          </a:xfrm>
        </p:spPr>
        <p:txBody>
          <a:bodyPr>
            <a:noAutofit/>
          </a:bodyPr>
          <a:lstStyle/>
          <a:p>
            <a:r>
              <a:rPr lang="en-US" altLang="zh-CN" sz="4800" b="1" dirty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(</a:t>
            </a:r>
            <a:r>
              <a:rPr lang="zh-CN" altLang="en-US" sz="4800" b="1" dirty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二</a:t>
            </a:r>
            <a:r>
              <a:rPr lang="en-US" altLang="zh-CN" sz="4800" b="1" dirty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)</a:t>
            </a:r>
            <a:r>
              <a:rPr lang="zh-CN" altLang="en-US" sz="4800" b="1" dirty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分析新闻内容的真实性</a:t>
            </a:r>
            <a:r>
              <a:rPr lang="en-US" altLang="zh-CN" sz="4800" b="1" dirty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/>
            </a:r>
            <a:br>
              <a:rPr lang="en-US" altLang="zh-CN" sz="4800" b="1" dirty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</a:br>
            <a:r>
              <a:rPr lang="en-US" altLang="zh-CN" sz="4800" b="1" dirty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          </a:t>
            </a:r>
            <a:r>
              <a:rPr lang="zh-CN" altLang="en-US" sz="4800" b="1" dirty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解题思路指导</a:t>
            </a:r>
            <a:endParaRPr lang="zh-CN" altLang="en-US" sz="4800" dirty="0">
              <a:solidFill>
                <a:srgbClr val="FF0000"/>
              </a:solidFill>
              <a:latin typeface="华文中宋" pitchFamily="2" charset="-122"/>
              <a:ea typeface="华文中宋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>
          <a:xfrm>
            <a:off x="467544" y="2060848"/>
            <a:ext cx="820891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zh-CN" altLang="en-US" sz="4000" b="1" dirty="0" smtClean="0"/>
              <a:t>①从细节描写作用的角度思考；</a:t>
            </a:r>
          </a:p>
        </p:txBody>
      </p:sp>
      <p:sp>
        <p:nvSpPr>
          <p:cNvPr id="7" name="矩形 6">
            <a:hlinkClick r:id="rId2" action="ppaction://hlinksldjump"/>
          </p:cNvPr>
          <p:cNvSpPr/>
          <p:nvPr/>
        </p:nvSpPr>
        <p:spPr>
          <a:xfrm>
            <a:off x="395536" y="3068960"/>
            <a:ext cx="698477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zh-CN" altLang="en-US" sz="4000" b="1" dirty="0" smtClean="0"/>
              <a:t>②从新闻数据运用的角度思考；</a:t>
            </a:r>
          </a:p>
        </p:txBody>
      </p:sp>
      <p:sp>
        <p:nvSpPr>
          <p:cNvPr id="8" name="矩形 7"/>
          <p:cNvSpPr/>
          <p:nvPr/>
        </p:nvSpPr>
        <p:spPr>
          <a:xfrm>
            <a:off x="395536" y="4941168"/>
            <a:ext cx="720080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zh-CN" altLang="en-US" sz="4000" b="1" dirty="0" smtClean="0"/>
              <a:t>④从引用人物话语的角度思考。</a:t>
            </a:r>
          </a:p>
        </p:txBody>
      </p:sp>
      <p:sp>
        <p:nvSpPr>
          <p:cNvPr id="9" name="矩形 8"/>
          <p:cNvSpPr/>
          <p:nvPr/>
        </p:nvSpPr>
        <p:spPr>
          <a:xfrm>
            <a:off x="395536" y="4005064"/>
            <a:ext cx="734481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4000" b="1" dirty="0" smtClean="0">
                <a:solidFill>
                  <a:prstClr val="black"/>
                </a:solidFill>
              </a:rPr>
              <a:t>③从叙述人称选择的角度思考；</a:t>
            </a:r>
            <a:endParaRPr lang="en-US" altLang="zh-CN" sz="4000" b="1" dirty="0" smtClean="0">
              <a:solidFill>
                <a:prstClr val="black"/>
              </a:solidFill>
            </a:endParaRPr>
          </a:p>
        </p:txBody>
      </p:sp>
      <p:sp>
        <p:nvSpPr>
          <p:cNvPr id="11" name="内容占位符 2"/>
          <p:cNvSpPr txBox="1">
            <a:spLocks/>
          </p:cNvSpPr>
          <p:nvPr/>
        </p:nvSpPr>
        <p:spPr>
          <a:xfrm>
            <a:off x="0" y="1340768"/>
            <a:ext cx="8820472" cy="180020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这篇新闻主要从以下几个方面来表现真实性：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①生动具体的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细节描写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如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描绘夜空飞行见到的“奇怪情景”，真实可感。</a:t>
            </a:r>
          </a:p>
        </p:txBody>
      </p:sp>
      <p:sp>
        <p:nvSpPr>
          <p:cNvPr id="12" name="矩形 11"/>
          <p:cNvSpPr/>
          <p:nvPr/>
        </p:nvSpPr>
        <p:spPr>
          <a:xfrm>
            <a:off x="0" y="2924944"/>
            <a:ext cx="874846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600"/>
              </a:spcBef>
              <a:buClr>
                <a:schemeClr val="accent1"/>
              </a:buClr>
              <a:buSzPct val="70000"/>
            </a:pPr>
            <a:r>
              <a:rPr lang="zh-CN" altLang="en-US" sz="3200" b="1" dirty="0" smtClean="0">
                <a:solidFill>
                  <a:srgbClr val="0000FF"/>
                </a:solidFill>
              </a:rPr>
              <a:t>②使用表达精确的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数据</a:t>
            </a:r>
            <a:r>
              <a:rPr lang="zh-CN" altLang="en-US" sz="3200" b="1" dirty="0" smtClean="0">
                <a:solidFill>
                  <a:srgbClr val="0000FF"/>
                </a:solidFill>
              </a:rPr>
              <a:t>。如</a:t>
            </a:r>
            <a:r>
              <a:rPr lang="en-US" altLang="zh-CN" sz="3200" b="1" dirty="0" smtClean="0">
                <a:solidFill>
                  <a:srgbClr val="0000FF"/>
                </a:solidFill>
              </a:rPr>
              <a:t>3</a:t>
            </a:r>
            <a:r>
              <a:rPr lang="zh-CN" altLang="en-US" sz="3200" b="1" dirty="0" smtClean="0">
                <a:solidFill>
                  <a:srgbClr val="0000FF"/>
                </a:solidFill>
              </a:rPr>
              <a:t>点</a:t>
            </a:r>
            <a:r>
              <a:rPr lang="en-US" altLang="zh-CN" sz="3200" b="1" dirty="0" smtClean="0">
                <a:solidFill>
                  <a:srgbClr val="0000FF"/>
                </a:solidFill>
              </a:rPr>
              <a:t>50</a:t>
            </a:r>
            <a:r>
              <a:rPr lang="zh-CN" altLang="en-US" sz="3200" b="1" dirty="0" smtClean="0">
                <a:solidFill>
                  <a:srgbClr val="0000FF"/>
                </a:solidFill>
              </a:rPr>
              <a:t>分、</a:t>
            </a:r>
            <a:r>
              <a:rPr lang="en-US" altLang="zh-CN" sz="3200" b="1" dirty="0" smtClean="0">
                <a:solidFill>
                  <a:srgbClr val="0000FF"/>
                </a:solidFill>
              </a:rPr>
              <a:t>400</a:t>
            </a:r>
            <a:r>
              <a:rPr lang="zh-CN" altLang="en-US" sz="3200" b="1" dirty="0" smtClean="0">
                <a:solidFill>
                  <a:srgbClr val="0000FF"/>
                </a:solidFill>
              </a:rPr>
              <a:t>英尺、</a:t>
            </a:r>
            <a:r>
              <a:rPr lang="en-US" altLang="zh-CN" sz="3200" b="1" dirty="0" smtClean="0">
                <a:solidFill>
                  <a:srgbClr val="0000FF"/>
                </a:solidFill>
              </a:rPr>
              <a:t>15</a:t>
            </a:r>
            <a:r>
              <a:rPr lang="zh-CN" altLang="en-US" sz="3200" b="1" dirty="0" smtClean="0">
                <a:solidFill>
                  <a:srgbClr val="0000FF"/>
                </a:solidFill>
              </a:rPr>
              <a:t>枚等各种数据详尽确凿。</a:t>
            </a:r>
          </a:p>
        </p:txBody>
      </p:sp>
      <p:sp>
        <p:nvSpPr>
          <p:cNvPr id="13" name="矩形 12"/>
          <p:cNvSpPr/>
          <p:nvPr/>
        </p:nvSpPr>
        <p:spPr>
          <a:xfrm>
            <a:off x="0" y="3933056"/>
            <a:ext cx="867645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600"/>
              </a:spcBef>
              <a:buClr>
                <a:schemeClr val="accent1"/>
              </a:buClr>
              <a:buSzPct val="70000"/>
              <a:defRPr/>
            </a:pPr>
            <a:r>
              <a:rPr lang="zh-CN" altLang="en-US" sz="3200" b="1" dirty="0" smtClean="0">
                <a:solidFill>
                  <a:srgbClr val="0000FF"/>
                </a:solidFill>
              </a:rPr>
              <a:t>③用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第一人称</a:t>
            </a:r>
            <a:r>
              <a:rPr lang="zh-CN" altLang="en-US" sz="3200" b="1" dirty="0" smtClean="0">
                <a:solidFill>
                  <a:srgbClr val="0000FF"/>
                </a:solidFill>
              </a:rPr>
              <a:t>叙述，使新闻更具有现场感、亲切感，显得其内容真实可信。</a:t>
            </a:r>
          </a:p>
        </p:txBody>
      </p:sp>
      <p:sp>
        <p:nvSpPr>
          <p:cNvPr id="14" name="矩形 13"/>
          <p:cNvSpPr/>
          <p:nvPr/>
        </p:nvSpPr>
        <p:spPr>
          <a:xfrm>
            <a:off x="179512" y="5085184"/>
            <a:ext cx="835292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600"/>
              </a:spcBef>
              <a:buClr>
                <a:schemeClr val="accent1"/>
              </a:buClr>
              <a:buSzPct val="70000"/>
              <a:defRPr/>
            </a:pPr>
            <a:r>
              <a:rPr lang="zh-CN" altLang="en-US" sz="3200" b="1" dirty="0" smtClean="0">
                <a:solidFill>
                  <a:srgbClr val="0000FF"/>
                </a:solidFill>
              </a:rPr>
              <a:t>④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引用</a:t>
            </a:r>
            <a:r>
              <a:rPr lang="zh-CN" altLang="en-US" sz="3200" b="1" dirty="0" smtClean="0">
                <a:solidFill>
                  <a:srgbClr val="0000FF"/>
                </a:solidFill>
              </a:rPr>
              <a:t>作者和中士的对话，再现了现场情形。增强了真实感。</a:t>
            </a:r>
            <a:endParaRPr lang="zh-CN" altLang="en-US" sz="3200" b="1" dirty="0">
              <a:solidFill>
                <a:srgbClr val="0000FF"/>
              </a:solidFill>
            </a:endParaRPr>
          </a:p>
        </p:txBody>
      </p:sp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8784976" cy="1052736"/>
          </a:xfrm>
        </p:spPr>
        <p:txBody>
          <a:bodyPr>
            <a:no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latin typeface="华文琥珀" pitchFamily="2" charset="-122"/>
                <a:ea typeface="华文琥珀" pitchFamily="2" charset="-122"/>
              </a:rPr>
              <a:t>1</a:t>
            </a:r>
            <a:r>
              <a:rPr lang="zh-CN" altLang="en-US" sz="3600" b="1" dirty="0" smtClean="0">
                <a:solidFill>
                  <a:srgbClr val="C00000"/>
                </a:solidFill>
                <a:latin typeface="华文琥珀" pitchFamily="2" charset="-122"/>
                <a:ea typeface="华文琥珀" pitchFamily="2" charset="-122"/>
              </a:rPr>
              <a:t>、</a:t>
            </a:r>
            <a:r>
              <a:rPr lang="zh-CN" altLang="en-US" sz="3600" b="1" dirty="0" smtClean="0">
                <a:solidFill>
                  <a:srgbClr val="C00000"/>
                </a:solidFill>
              </a:rPr>
              <a:t>真实是新闻的生命，这篇报道从哪些方面体现出新闻的真实性？（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4</a:t>
            </a:r>
            <a:r>
              <a:rPr lang="zh-CN" altLang="en-US" sz="3600" b="1" dirty="0" smtClean="0">
                <a:solidFill>
                  <a:srgbClr val="C00000"/>
                </a:solidFill>
              </a:rPr>
              <a:t>分）</a:t>
            </a:r>
            <a:endParaRPr lang="zh-CN" altLang="en-US" sz="3600" b="1" dirty="0">
              <a:solidFill>
                <a:srgbClr val="C00000"/>
              </a:solidFill>
              <a:latin typeface="华文琥珀" pitchFamily="2" charset="-122"/>
              <a:ea typeface="华文琥珀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  <p:bldP spid="8" grpId="0"/>
      <p:bldP spid="8" grpId="1"/>
      <p:bldP spid="9" grpId="0"/>
      <p:bldP spid="9" grpId="1"/>
      <p:bldP spid="11" grpId="1"/>
      <p:bldP spid="12" grpId="0"/>
      <p:bldP spid="13" grpId="0"/>
      <p:bldP spid="14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>
          <a:xfrm>
            <a:off x="2987824" y="0"/>
            <a:ext cx="3240360" cy="86895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lang="zh-CN" altLang="en-US" sz="4000" b="1" cap="small" dirty="0" smtClean="0">
                <a:solidFill>
                  <a:srgbClr val="FF0000"/>
                </a:solidFill>
                <a:latin typeface="华文彩云" pitchFamily="2" charset="-122"/>
                <a:ea typeface="华文彩云" pitchFamily="2" charset="-122"/>
                <a:cs typeface="+mj-cs"/>
              </a:rPr>
              <a:t>我 来 评</a:t>
            </a:r>
            <a:r>
              <a:rPr kumimoji="0" lang="zh-CN" altLang="en-US" sz="4000" b="1" i="0" u="none" strike="noStrike" kern="1200" cap="small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彩云" pitchFamily="2" charset="-122"/>
                <a:ea typeface="华文彩云" pitchFamily="2" charset="-122"/>
                <a:cs typeface="+mj-cs"/>
              </a:rPr>
              <a:t> 卷</a:t>
            </a:r>
            <a:endParaRPr kumimoji="0" lang="zh-CN" altLang="en-US" sz="4000" b="1" i="0" u="none" strike="noStrike" kern="1200" cap="small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彩云" pitchFamily="2" charset="-122"/>
              <a:ea typeface="华文彩云" pitchFamily="2" charset="-122"/>
              <a:cs typeface="+mj-cs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179512" y="692696"/>
            <a:ext cx="8640960" cy="5904656"/>
          </a:xfrm>
          <a:prstGeom prst="rect">
            <a:avLst/>
          </a:prstGeom>
        </p:spPr>
        <p:txBody>
          <a:bodyPr vert="horz" anchor="b">
            <a:noAutofit/>
          </a:bodyPr>
          <a:lstStyle/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0000"/>
              <a:defRPr/>
            </a:pPr>
            <a:r>
              <a:rPr lang="zh-CN" altLang="en-US" sz="2800" b="1" dirty="0" smtClean="0">
                <a:solidFill>
                  <a:srgbClr val="FF0000"/>
                </a:solidFill>
              </a:rPr>
              <a:t>参考答案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:</a:t>
            </a:r>
            <a:r>
              <a:rPr lang="zh-CN" altLang="en-US" sz="2800" b="1" dirty="0" smtClean="0">
                <a:solidFill>
                  <a:srgbClr val="0000FF"/>
                </a:solidFill>
              </a:rPr>
              <a:t>这篇新闻主要从以下几个方面来表现真实性：</a:t>
            </a:r>
          </a:p>
          <a:p>
            <a:pPr marL="274320" lvl="0" indent="-274320">
              <a:spcBef>
                <a:spcPts val="600"/>
              </a:spcBef>
              <a:buClr>
                <a:schemeClr val="accent1"/>
              </a:buClr>
              <a:buSzPct val="70000"/>
              <a:defRPr/>
            </a:pPr>
            <a:r>
              <a:rPr lang="zh-CN" altLang="en-US" sz="2800" b="1" dirty="0" smtClean="0">
                <a:solidFill>
                  <a:srgbClr val="0000FF"/>
                </a:solidFill>
              </a:rPr>
              <a:t>①生动具体的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细节描写</a:t>
            </a:r>
            <a:r>
              <a:rPr lang="zh-CN" altLang="en-US" sz="2800" b="1" dirty="0" smtClean="0">
                <a:solidFill>
                  <a:srgbClr val="0000FF"/>
                </a:solidFill>
              </a:rPr>
              <a:t>。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如</a:t>
            </a:r>
            <a:r>
              <a:rPr lang="zh-CN" altLang="en-US" sz="2800" b="1" dirty="0" smtClean="0">
                <a:solidFill>
                  <a:srgbClr val="0000FF"/>
                </a:solidFill>
              </a:rPr>
              <a:t>描绘夜空飞行见到的“奇怪情景”，真实可感。</a:t>
            </a:r>
          </a:p>
          <a:p>
            <a:pPr marL="274320" lvl="0" indent="-274320">
              <a:spcBef>
                <a:spcPts val="600"/>
              </a:spcBef>
              <a:buClr>
                <a:schemeClr val="accent1"/>
              </a:buClr>
              <a:buSzPct val="70000"/>
            </a:pPr>
            <a:r>
              <a:rPr lang="zh-CN" altLang="en-US" sz="2800" b="1" dirty="0" smtClean="0">
                <a:solidFill>
                  <a:srgbClr val="0000FF"/>
                </a:solidFill>
              </a:rPr>
              <a:t>②使用表达精确的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数据</a:t>
            </a:r>
            <a:r>
              <a:rPr lang="zh-CN" altLang="en-US" sz="2800" b="1" dirty="0" smtClean="0">
                <a:solidFill>
                  <a:srgbClr val="0000FF"/>
                </a:solidFill>
              </a:rPr>
              <a:t>。如</a:t>
            </a:r>
            <a:r>
              <a:rPr lang="en-US" altLang="zh-CN" sz="2800" b="1" dirty="0" smtClean="0">
                <a:solidFill>
                  <a:srgbClr val="0000FF"/>
                </a:solidFill>
              </a:rPr>
              <a:t>3</a:t>
            </a:r>
            <a:r>
              <a:rPr lang="zh-CN" altLang="en-US" sz="2800" b="1" dirty="0" smtClean="0">
                <a:solidFill>
                  <a:srgbClr val="0000FF"/>
                </a:solidFill>
              </a:rPr>
              <a:t>点</a:t>
            </a:r>
            <a:r>
              <a:rPr lang="en-US" altLang="zh-CN" sz="2800" b="1" dirty="0" smtClean="0">
                <a:solidFill>
                  <a:srgbClr val="0000FF"/>
                </a:solidFill>
              </a:rPr>
              <a:t>50</a:t>
            </a:r>
            <a:r>
              <a:rPr lang="zh-CN" altLang="en-US" sz="2800" b="1" dirty="0" smtClean="0">
                <a:solidFill>
                  <a:srgbClr val="0000FF"/>
                </a:solidFill>
              </a:rPr>
              <a:t>分、</a:t>
            </a:r>
            <a:r>
              <a:rPr lang="en-US" altLang="zh-CN" sz="2800" b="1" dirty="0" smtClean="0">
                <a:solidFill>
                  <a:srgbClr val="0000FF"/>
                </a:solidFill>
              </a:rPr>
              <a:t>400</a:t>
            </a:r>
            <a:r>
              <a:rPr lang="zh-CN" altLang="en-US" sz="2800" b="1" dirty="0" smtClean="0">
                <a:solidFill>
                  <a:srgbClr val="0000FF"/>
                </a:solidFill>
              </a:rPr>
              <a:t>英尺、</a:t>
            </a:r>
            <a:r>
              <a:rPr lang="en-US" altLang="zh-CN" sz="2800" b="1" dirty="0" smtClean="0">
                <a:solidFill>
                  <a:srgbClr val="0000FF"/>
                </a:solidFill>
              </a:rPr>
              <a:t>15</a:t>
            </a:r>
            <a:r>
              <a:rPr lang="zh-CN" altLang="en-US" sz="2800" b="1" dirty="0" smtClean="0">
                <a:solidFill>
                  <a:srgbClr val="0000FF"/>
                </a:solidFill>
              </a:rPr>
              <a:t>枚等各种数据详尽确凿。</a:t>
            </a:r>
          </a:p>
          <a:p>
            <a:pPr marL="274320" lvl="0" indent="-274320">
              <a:spcBef>
                <a:spcPts val="600"/>
              </a:spcBef>
              <a:buClr>
                <a:schemeClr val="accent1"/>
              </a:buClr>
              <a:buSzPct val="70000"/>
              <a:defRPr/>
            </a:pPr>
            <a:r>
              <a:rPr lang="zh-CN" altLang="en-US" sz="2800" b="1" dirty="0" smtClean="0">
                <a:solidFill>
                  <a:srgbClr val="0000FF"/>
                </a:solidFill>
              </a:rPr>
              <a:t>③用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第一人称</a:t>
            </a:r>
            <a:r>
              <a:rPr lang="zh-CN" altLang="en-US" sz="2800" b="1" dirty="0" smtClean="0">
                <a:solidFill>
                  <a:srgbClr val="0000FF"/>
                </a:solidFill>
              </a:rPr>
              <a:t>叙述，使新闻更具有现场感、亲切感，显得其内容真实可信。</a:t>
            </a:r>
          </a:p>
          <a:p>
            <a:pPr marL="274320" lvl="0" indent="-274320">
              <a:spcBef>
                <a:spcPts val="600"/>
              </a:spcBef>
              <a:buClr>
                <a:schemeClr val="accent1"/>
              </a:buClr>
              <a:buSzPct val="70000"/>
              <a:defRPr/>
            </a:pPr>
            <a:r>
              <a:rPr lang="zh-CN" altLang="en-US" sz="2800" b="1" dirty="0" smtClean="0">
                <a:solidFill>
                  <a:srgbClr val="0000FF"/>
                </a:solidFill>
              </a:rPr>
              <a:t>④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引用</a:t>
            </a:r>
            <a:r>
              <a:rPr lang="zh-CN" altLang="en-US" sz="2800" b="1" dirty="0" smtClean="0">
                <a:solidFill>
                  <a:srgbClr val="0000FF"/>
                </a:solidFill>
              </a:rPr>
              <a:t>作者和中士的对话，再现了现场情形。增强了真实感。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small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small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kumimoji="0" lang="zh-CN" altLang="en-US" sz="3600" b="1" i="0" u="none" strike="noStrike" kern="1200" cap="small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评分标准</a:t>
            </a:r>
            <a:r>
              <a:rPr kumimoji="0" lang="en-US" altLang="zh-CN" sz="3600" b="1" i="0" u="none" strike="noStrike" kern="1200" cap="small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</a:t>
            </a:r>
            <a:r>
              <a:rPr kumimoji="0" lang="zh-CN" altLang="en-US" sz="3600" b="1" i="0" u="none" strike="noStrike" kern="1200" cap="small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一个要点给</a:t>
            </a:r>
            <a:r>
              <a:rPr kumimoji="0" lang="en-US" altLang="zh-CN" sz="3600" b="1" i="0" u="none" strike="noStrike" kern="1200" cap="small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sz="3600" b="1" i="0" u="none" strike="noStrike" kern="1200" cap="small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分</a:t>
            </a:r>
            <a:r>
              <a:rPr kumimoji="0" lang="en-US" altLang="zh-CN" sz="3600" b="1" i="0" u="none" strike="noStrike" kern="1200" cap="small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,</a:t>
            </a:r>
            <a:r>
              <a:rPr kumimoji="0" lang="zh-CN" altLang="en-US" sz="3600" b="1" i="0" u="none" strike="noStrike" kern="1200" cap="small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只答术语不结合文本分析只给一半分</a:t>
            </a:r>
            <a:r>
              <a:rPr kumimoji="0" lang="en-US" altLang="zh-CN" sz="3600" b="1" i="0" u="none" strike="noStrike" kern="1200" cap="small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zh-CN" altLang="en-US" sz="3600" b="1" i="0" u="none" strike="noStrike" kern="1200" cap="small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琥珀" pitchFamily="2" charset="-122"/>
              <a:ea typeface="华文琥珀" pitchFamily="2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照片2014-3 071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lum bright="6000"/>
            <a:grayscl/>
            <a:biLevel thresh="50000"/>
          </a:blip>
          <a:srcRect l="3532" t="36279" r="4465" b="49773"/>
          <a:stretch>
            <a:fillRect/>
          </a:stretch>
        </p:blipFill>
        <p:spPr bwMode="auto">
          <a:xfrm>
            <a:off x="0" y="1700808"/>
            <a:ext cx="9144000" cy="2656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95536" y="476672"/>
            <a:ext cx="684076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3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例卷一：</a:t>
            </a:r>
            <a:endParaRPr kumimoji="0" lang="zh-CN" sz="36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67544" y="548680"/>
            <a:ext cx="7467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3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例卷</a:t>
            </a:r>
            <a:r>
              <a:rPr lang="zh-CN" altLang="en-US" sz="3600" b="1" cap="none" dirty="0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二</a:t>
            </a:r>
            <a:r>
              <a:rPr kumimoji="0" lang="zh-CN" sz="3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：</a:t>
            </a:r>
            <a:endParaRPr kumimoji="0" lang="zh-CN" sz="36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5" name="图片 2" descr="照片2014-3 092.jpg"/>
          <p:cNvPicPr>
            <a:picLocks noChangeAspect="1" noChangeArrowheads="1"/>
          </p:cNvPicPr>
          <p:nvPr/>
        </p:nvPicPr>
        <p:blipFill>
          <a:blip r:embed="rId2">
            <a:grayscl/>
            <a:biLevel thresh="50000"/>
          </a:blip>
          <a:srcRect l="2736" t="37337" r="1949" b="45775"/>
          <a:stretch>
            <a:fillRect/>
          </a:stretch>
        </p:blipFill>
        <p:spPr bwMode="auto">
          <a:xfrm>
            <a:off x="0" y="1988840"/>
            <a:ext cx="9144000" cy="2868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凸显">
  <a:themeElements>
    <a:clrScheme name="凸显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凸显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凸显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1456</TotalTime>
  <Words>1277</Words>
  <Application>Microsoft Office PowerPoint</Application>
  <PresentationFormat>全屏显示(4:3)</PresentationFormat>
  <Paragraphs>101</Paragraphs>
  <Slides>21</Slides>
  <Notes>0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2" baseType="lpstr">
      <vt:lpstr>凸显</vt:lpstr>
      <vt:lpstr>幻灯片 1</vt:lpstr>
      <vt:lpstr>幻灯片 2</vt:lpstr>
      <vt:lpstr>幻灯片 3</vt:lpstr>
      <vt:lpstr>幻灯片 4</vt:lpstr>
      <vt:lpstr>(二)分析新闻内容的真实性           解题思路指导</vt:lpstr>
      <vt:lpstr>1、真实是新闻的生命，这篇报道从哪些方面体现出新闻的真实性？（4分）</vt:lpstr>
      <vt:lpstr>幻灯片 7</vt:lpstr>
      <vt:lpstr>幻灯片 8</vt:lpstr>
      <vt:lpstr>例卷二：</vt:lpstr>
      <vt:lpstr>幻灯片 10</vt:lpstr>
      <vt:lpstr>幻灯片 11</vt:lpstr>
      <vt:lpstr>幻灯片 12</vt:lpstr>
      <vt:lpstr>幻灯片 13</vt:lpstr>
      <vt:lpstr>幻灯片 14</vt:lpstr>
      <vt:lpstr>幻灯片 15</vt:lpstr>
      <vt:lpstr>例卷二：</vt:lpstr>
      <vt:lpstr>例卷三：</vt:lpstr>
      <vt:lpstr>幻灯片 18</vt:lpstr>
      <vt:lpstr>幻灯片 19</vt:lpstr>
      <vt:lpstr>幻灯片 20</vt:lpstr>
      <vt:lpstr>幻灯片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cp:lastModifiedBy>WIN</cp:lastModifiedBy>
  <cp:revision>213</cp:revision>
  <dcterms:modified xsi:type="dcterms:W3CDTF">2017-04-06T00:48:27Z</dcterms:modified>
</cp:coreProperties>
</file>